
<file path=[Content_Types].xml><?xml version="1.0" encoding="utf-8"?>
<Types xmlns="http://schemas.openxmlformats.org/package/2006/content-types">
  <Default Extension="emf" ContentType="image/x-emf"/>
  <Default Extension="jpg" ContentType="image/jp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4"/>
  </p:notesMasterIdLst>
  <p:sldIdLst>
    <p:sldId id="256" r:id="rId2"/>
    <p:sldId id="376" r:id="rId3"/>
    <p:sldId id="357" r:id="rId4"/>
    <p:sldId id="283" r:id="rId5"/>
    <p:sldId id="284" r:id="rId6"/>
    <p:sldId id="361" r:id="rId7"/>
    <p:sldId id="286" r:id="rId8"/>
    <p:sldId id="287" r:id="rId9"/>
    <p:sldId id="288" r:id="rId10"/>
    <p:sldId id="289" r:id="rId11"/>
    <p:sldId id="290" r:id="rId12"/>
    <p:sldId id="291" r:id="rId13"/>
    <p:sldId id="292" r:id="rId14"/>
    <p:sldId id="293" r:id="rId15"/>
    <p:sldId id="294" r:id="rId16"/>
    <p:sldId id="295" r:id="rId17"/>
    <p:sldId id="296" r:id="rId18"/>
    <p:sldId id="297" r:id="rId19"/>
    <p:sldId id="298" r:id="rId20"/>
    <p:sldId id="299" r:id="rId21"/>
    <p:sldId id="300" r:id="rId22"/>
    <p:sldId id="301" r:id="rId23"/>
    <p:sldId id="302" r:id="rId24"/>
    <p:sldId id="303" r:id="rId25"/>
    <p:sldId id="388" r:id="rId26"/>
    <p:sldId id="362" r:id="rId27"/>
    <p:sldId id="364" r:id="rId28"/>
    <p:sldId id="359" r:id="rId29"/>
    <p:sldId id="360" r:id="rId30"/>
    <p:sldId id="366" r:id="rId31"/>
    <p:sldId id="365" r:id="rId32"/>
    <p:sldId id="387" r:id="rId33"/>
    <p:sldId id="368" r:id="rId34"/>
    <p:sldId id="370" r:id="rId35"/>
    <p:sldId id="369" r:id="rId36"/>
    <p:sldId id="374" r:id="rId37"/>
    <p:sldId id="375" r:id="rId38"/>
    <p:sldId id="336" r:id="rId39"/>
    <p:sldId id="338" r:id="rId40"/>
    <p:sldId id="339" r:id="rId41"/>
    <p:sldId id="340" r:id="rId42"/>
    <p:sldId id="371" r:id="rId43"/>
    <p:sldId id="380" r:id="rId44"/>
    <p:sldId id="391" r:id="rId45"/>
    <p:sldId id="393" r:id="rId46"/>
    <p:sldId id="392" r:id="rId47"/>
    <p:sldId id="304" r:id="rId48"/>
    <p:sldId id="305" r:id="rId49"/>
    <p:sldId id="306" r:id="rId50"/>
    <p:sldId id="307" r:id="rId51"/>
    <p:sldId id="385" r:id="rId52"/>
    <p:sldId id="308" r:id="rId53"/>
    <p:sldId id="309" r:id="rId54"/>
    <p:sldId id="394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81" r:id="rId67"/>
    <p:sldId id="321" r:id="rId68"/>
    <p:sldId id="322" r:id="rId69"/>
    <p:sldId id="323" r:id="rId70"/>
    <p:sldId id="324" r:id="rId71"/>
    <p:sldId id="325" r:id="rId72"/>
    <p:sldId id="326" r:id="rId73"/>
    <p:sldId id="383" r:id="rId74"/>
    <p:sldId id="384" r:id="rId75"/>
    <p:sldId id="258" r:id="rId76"/>
    <p:sldId id="259" r:id="rId77"/>
    <p:sldId id="260" r:id="rId78"/>
    <p:sldId id="261" r:id="rId79"/>
    <p:sldId id="262" r:id="rId80"/>
    <p:sldId id="263" r:id="rId81"/>
    <p:sldId id="264" r:id="rId82"/>
    <p:sldId id="265" r:id="rId83"/>
    <p:sldId id="266" r:id="rId84"/>
    <p:sldId id="267" r:id="rId85"/>
    <p:sldId id="389" r:id="rId86"/>
    <p:sldId id="341" r:id="rId87"/>
    <p:sldId id="342" r:id="rId88"/>
    <p:sldId id="343" r:id="rId89"/>
    <p:sldId id="344" r:id="rId90"/>
    <p:sldId id="345" r:id="rId91"/>
    <p:sldId id="347" r:id="rId92"/>
    <p:sldId id="348" r:id="rId93"/>
    <p:sldId id="349" r:id="rId94"/>
    <p:sldId id="350" r:id="rId95"/>
    <p:sldId id="351" r:id="rId96"/>
    <p:sldId id="352" r:id="rId97"/>
    <p:sldId id="353" r:id="rId98"/>
    <p:sldId id="354" r:id="rId99"/>
    <p:sldId id="355" r:id="rId100"/>
    <p:sldId id="382" r:id="rId101"/>
    <p:sldId id="386" r:id="rId102"/>
    <p:sldId id="372" r:id="rId103"/>
  </p:sldIdLst>
  <p:sldSz cx="9144000" cy="5143500" type="screen16x9"/>
  <p:notesSz cx="9144000" cy="51435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9EDBF4B4-798A-5749-AF44-D278974D4F92}">
          <p14:sldIdLst>
            <p14:sldId id="256"/>
            <p14:sldId id="376"/>
            <p14:sldId id="357"/>
          </p14:sldIdLst>
        </p14:section>
        <p14:section name="Activation function" id="{0C1B2E3D-1B51-4E45-9AAC-7F83C7D8BD8C}">
          <p14:sldIdLst>
            <p14:sldId id="283"/>
            <p14:sldId id="284"/>
            <p14:sldId id="361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</p14:sldIdLst>
        </p14:section>
        <p14:section name="NN architecture and training" id="{AA9EE29B-F9E8-B84D-86B1-D75F34270EF0}">
          <p14:sldIdLst>
            <p14:sldId id="388"/>
            <p14:sldId id="362"/>
            <p14:sldId id="364"/>
            <p14:sldId id="359"/>
            <p14:sldId id="360"/>
            <p14:sldId id="366"/>
            <p14:sldId id="365"/>
            <p14:sldId id="387"/>
            <p14:sldId id="368"/>
            <p14:sldId id="370"/>
            <p14:sldId id="369"/>
            <p14:sldId id="374"/>
            <p14:sldId id="375"/>
            <p14:sldId id="336"/>
            <p14:sldId id="338"/>
            <p14:sldId id="339"/>
            <p14:sldId id="340"/>
          </p14:sldIdLst>
        </p14:section>
        <p14:section name="More tricks" id="{64E05080-2D84-FA45-AD6C-86386123B749}">
          <p14:sldIdLst>
            <p14:sldId id="371"/>
            <p14:sldId id="380"/>
            <p14:sldId id="391"/>
            <p14:sldId id="393"/>
            <p14:sldId id="392"/>
            <p14:sldId id="304"/>
            <p14:sldId id="305"/>
            <p14:sldId id="306"/>
            <p14:sldId id="307"/>
            <p14:sldId id="385"/>
            <p14:sldId id="308"/>
            <p14:sldId id="309"/>
            <p14:sldId id="394"/>
            <p14:sldId id="310"/>
            <p14:sldId id="311"/>
            <p14:sldId id="312"/>
            <p14:sldId id="313"/>
            <p14:sldId id="314"/>
            <p14:sldId id="315"/>
            <p14:sldId id="316"/>
            <p14:sldId id="317"/>
            <p14:sldId id="318"/>
            <p14:sldId id="319"/>
            <p14:sldId id="320"/>
            <p14:sldId id="381"/>
            <p14:sldId id="321"/>
            <p14:sldId id="322"/>
            <p14:sldId id="323"/>
            <p14:sldId id="324"/>
            <p14:sldId id="325"/>
            <p14:sldId id="326"/>
            <p14:sldId id="383"/>
            <p14:sldId id="384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389"/>
            <p14:sldId id="341"/>
            <p14:sldId id="342"/>
            <p14:sldId id="343"/>
            <p14:sldId id="344"/>
            <p14:sldId id="345"/>
            <p14:sldId id="347"/>
            <p14:sldId id="348"/>
            <p14:sldId id="349"/>
            <p14:sldId id="350"/>
            <p14:sldId id="351"/>
            <p14:sldId id="352"/>
            <p14:sldId id="353"/>
            <p14:sldId id="354"/>
            <p14:sldId id="355"/>
            <p14:sldId id="382"/>
            <p14:sldId id="386"/>
            <p14:sldId id="37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868" userDrawn="1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168"/>
    <p:restoredTop sz="94468"/>
  </p:normalViewPr>
  <p:slideViewPr>
    <p:cSldViewPr>
      <p:cViewPr varScale="1">
        <p:scale>
          <a:sx n="207" d="100"/>
          <a:sy n="207" d="100"/>
        </p:scale>
        <p:origin x="1000" y="160"/>
      </p:cViewPr>
      <p:guideLst>
        <p:guide orient="horz" pos="2868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theme" Target="theme/theme1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543F01-2383-4B8C-8FF3-B617465913E9}" type="datetimeFigureOut">
              <a:rPr lang="zh-CN" altLang="en-US" smtClean="0"/>
              <a:t>2021/9/26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642938"/>
            <a:ext cx="3086100" cy="17367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914400" y="2474913"/>
            <a:ext cx="7315200" cy="20256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5180013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C43A5D-7758-414A-ABD8-AA0B1C2866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46792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C43A5D-7758-414A-ABD8-AA0B1C28669B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59889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C43A5D-7758-414A-ABD8-AA0B1C28669B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39779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C43A5D-7758-414A-ABD8-AA0B1C28669B}" type="slidenum">
              <a:rPr lang="zh-CN" altLang="en-US" smtClean="0"/>
              <a:t>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43231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4322898" y="1838299"/>
            <a:ext cx="498202" cy="75691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365865" y="1161978"/>
            <a:ext cx="2424429" cy="27914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chemeClr val="hlink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>
          <a:xfrm>
            <a:off x="72824" y="4693239"/>
            <a:ext cx="4514850" cy="281304"/>
          </a:xfrm>
          <a:prstGeom prst="rect">
            <a:avLst/>
          </a:prstGeom>
        </p:spPr>
        <p:txBody>
          <a:bodyPr lIns="0" tIns="0" rIns="0" bIns="0"/>
          <a:lstStyle>
            <a:lvl1pPr>
              <a:defRPr sz="18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2090"/>
              </a:lnSpc>
            </a:pPr>
            <a:endParaRPr spc="-5" dirty="0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>
          <a:xfrm>
            <a:off x="7634716" y="4693239"/>
            <a:ext cx="1433195" cy="281304"/>
          </a:xfrm>
          <a:prstGeom prst="rect">
            <a:avLst/>
          </a:prstGeom>
        </p:spPr>
        <p:txBody>
          <a:bodyPr lIns="0" tIns="0" rIns="0" bIns="0"/>
          <a:lstStyle>
            <a:lvl1pPr>
              <a:defRPr sz="18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2090"/>
              </a:lnSpc>
            </a:pPr>
            <a:endParaRPr spc="-5" dirty="0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>
          <a:xfrm>
            <a:off x="5105644" y="4693229"/>
            <a:ext cx="1432559" cy="281304"/>
          </a:xfrm>
          <a:prstGeom prst="rect">
            <a:avLst/>
          </a:prstGeom>
        </p:spPr>
        <p:txBody>
          <a:bodyPr lIns="0" tIns="0" rIns="0" bIns="0"/>
          <a:lstStyle>
            <a:lvl1pPr>
              <a:defRPr sz="18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2090"/>
              </a:lnSpc>
            </a:pPr>
            <a:r>
              <a:rPr spc="-5" dirty="0"/>
              <a:t>Lecture </a:t>
            </a:r>
            <a:r>
              <a:rPr dirty="0"/>
              <a:t>4 -</a:t>
            </a:r>
            <a:r>
              <a:rPr spc="-215" dirty="0"/>
              <a:t> </a:t>
            </a: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9AFDD-E3BB-4A28-82C8-E83074D3A7AF}" type="datetime1">
              <a:rPr lang="zh-CN" altLang="en-US" smtClean="0"/>
              <a:t>2021/9/26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994C0-9B62-41F4-B548-1CEFAC674EB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74174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322898" y="1838299"/>
            <a:ext cx="498202" cy="75691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09152" y="997681"/>
            <a:ext cx="7725694" cy="22009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</p:sldLayoutIdLst>
  <p:hf hdr="0" ft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6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6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1.png"/><Relationship Id="rId7" Type="http://schemas.openxmlformats.org/officeDocument/2006/relationships/image" Target="../media/image44.pn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10" Type="http://schemas.openxmlformats.org/officeDocument/2006/relationships/image" Target="../media/image47.png"/><Relationship Id="rId4" Type="http://schemas.openxmlformats.org/officeDocument/2006/relationships/image" Target="../media/image190.png"/><Relationship Id="rId9" Type="http://schemas.openxmlformats.org/officeDocument/2006/relationships/image" Target="../media/image4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tif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2.emf"/><Relationship Id="rId5" Type="http://schemas.openxmlformats.org/officeDocument/2006/relationships/image" Target="../media/image51.emf"/><Relationship Id="rId4" Type="http://schemas.openxmlformats.org/officeDocument/2006/relationships/image" Target="../media/image50.emf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emf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0.png"/><Relationship Id="rId3" Type="http://schemas.openxmlformats.org/officeDocument/2006/relationships/image" Target="../media/image530.png"/><Relationship Id="rId7" Type="http://schemas.openxmlformats.org/officeDocument/2006/relationships/image" Target="../media/image300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90.png"/><Relationship Id="rId5" Type="http://schemas.openxmlformats.org/officeDocument/2006/relationships/image" Target="../media/image280.png"/><Relationship Id="rId10" Type="http://schemas.openxmlformats.org/officeDocument/2006/relationships/image" Target="../media/image54.png"/><Relationship Id="rId4" Type="http://schemas.openxmlformats.org/officeDocument/2006/relationships/image" Target="../media/image270.png"/><Relationship Id="rId9" Type="http://schemas.openxmlformats.org/officeDocument/2006/relationships/image" Target="../media/image32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6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2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7" Type="http://schemas.openxmlformats.org/officeDocument/2006/relationships/image" Target="NULL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../media/image6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7" Type="http://schemas.openxmlformats.org/officeDocument/2006/relationships/image" Target="NULL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../media/image70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0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6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g"/><Relationship Id="rId3" Type="http://schemas.openxmlformats.org/officeDocument/2006/relationships/image" Target="../media/image7.png"/><Relationship Id="rId7" Type="http://schemas.openxmlformats.org/officeDocument/2006/relationships/image" Target="../media/image11.jpg"/><Relationship Id="rId12" Type="http://schemas.openxmlformats.org/officeDocument/2006/relationships/image" Target="../media/image16.em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11" Type="http://schemas.openxmlformats.org/officeDocument/2006/relationships/image" Target="../media/image15.jpg"/><Relationship Id="rId5" Type="http://schemas.openxmlformats.org/officeDocument/2006/relationships/image" Target="../media/image9.png"/><Relationship Id="rId10" Type="http://schemas.openxmlformats.org/officeDocument/2006/relationships/image" Target="../media/image14.jpg"/><Relationship Id="rId4" Type="http://schemas.openxmlformats.org/officeDocument/2006/relationships/image" Target="../media/image8.png"/><Relationship Id="rId9" Type="http://schemas.openxmlformats.org/officeDocument/2006/relationships/image" Target="../media/image13.jp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6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6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6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6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6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6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6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6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6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6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9">
            <a:extLst>
              <a:ext uri="{FF2B5EF4-FFF2-40B4-BE49-F238E27FC236}">
                <a16:creationId xmlns:a16="http://schemas.microsoft.com/office/drawing/2014/main" id="{34FE9EFC-8E26-D54E-AB55-16067AEE8D83}"/>
              </a:ext>
            </a:extLst>
          </p:cNvPr>
          <p:cNvSpPr txBox="1">
            <a:spLocks/>
          </p:cNvSpPr>
          <p:nvPr/>
        </p:nvSpPr>
        <p:spPr>
          <a:xfrm>
            <a:off x="0" y="1428750"/>
            <a:ext cx="91440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 algn="ctr">
              <a:spcBef>
                <a:spcPts val="100"/>
              </a:spcBef>
            </a:pPr>
            <a:r>
              <a:rPr lang="en-US" altLang="zh-CN" sz="2800" b="1" kern="0" spc="-5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Training</a:t>
            </a:r>
            <a:r>
              <a:rPr lang="zh-CN" altLang="en-US" sz="2800" b="1" kern="0" spc="-5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800" b="1" kern="0" spc="-5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" sz="2800" b="1" kern="0" spc="-5" dirty="0" err="1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eural</a:t>
            </a:r>
            <a:r>
              <a:rPr lang="en" sz="2800" b="1" kern="0" spc="-5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networks and back-propagation</a:t>
            </a:r>
            <a:endParaRPr lang="en" sz="2800" b="1" kern="0" dirty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F6B0504-ADEA-AD42-9E3A-27B3ACFFD690}"/>
              </a:ext>
            </a:extLst>
          </p:cNvPr>
          <p:cNvSpPr txBox="1">
            <a:spLocks/>
          </p:cNvSpPr>
          <p:nvPr/>
        </p:nvSpPr>
        <p:spPr>
          <a:xfrm>
            <a:off x="228600" y="2546835"/>
            <a:ext cx="8153400" cy="1448410"/>
          </a:xfrm>
          <a:prstGeom prst="rect">
            <a:avLst/>
          </a:prstGeom>
        </p:spPr>
        <p:txBody>
          <a:bodyPr vert="horz" anchor="b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sz="4400" kern="1200" cap="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1600" cap="none" dirty="0">
                <a:solidFill>
                  <a:schemeClr val="tx1"/>
                </a:solidFill>
                <a:ea typeface="微软雅黑" panose="020B0503020204020204" pitchFamily="34" charset="-122"/>
              </a:rPr>
              <a:t>王兴刚 </a:t>
            </a:r>
            <a:r>
              <a:rPr lang="zh-CN" altLang="en-US" sz="1600" b="1" cap="none" dirty="0">
                <a:solidFill>
                  <a:schemeClr val="tx1"/>
                </a:solidFill>
                <a:ea typeface="微软雅黑" panose="020B0503020204020204" pitchFamily="34" charset="-122"/>
              </a:rPr>
              <a:t>廖振宇</a:t>
            </a:r>
            <a:endParaRPr lang="en-US" altLang="zh-CN" sz="1600" b="1" cap="none" dirty="0">
              <a:solidFill>
                <a:schemeClr val="tx1"/>
              </a:solidFill>
              <a:ea typeface="微软雅黑" panose="020B0503020204020204" pitchFamily="34" charset="-122"/>
            </a:endParaRPr>
          </a:p>
          <a:p>
            <a:pPr algn="ctr"/>
            <a:endParaRPr lang="en-US" altLang="zh-CN" sz="1600" cap="none" dirty="0">
              <a:solidFill>
                <a:schemeClr val="tx1"/>
              </a:solidFill>
              <a:ea typeface="微软雅黑" panose="020B0503020204020204" pitchFamily="34" charset="-122"/>
            </a:endParaRPr>
          </a:p>
          <a:p>
            <a:pPr algn="ctr"/>
            <a:r>
              <a:rPr lang="en-US" altLang="zh-CN" sz="1600" cap="none" dirty="0">
                <a:solidFill>
                  <a:schemeClr val="tx1"/>
                </a:solidFill>
                <a:ea typeface="微软雅黑" panose="020B0503020204020204" pitchFamily="34" charset="-122"/>
              </a:rPr>
              <a:t>https://</a:t>
            </a:r>
            <a:r>
              <a:rPr lang="en-US" altLang="zh-CN" sz="1600" cap="none" dirty="0" err="1">
                <a:solidFill>
                  <a:schemeClr val="tx1"/>
                </a:solidFill>
                <a:ea typeface="微软雅黑" panose="020B0503020204020204" pitchFamily="34" charset="-122"/>
              </a:rPr>
              <a:t>zhenyu-liao.github.io</a:t>
            </a:r>
            <a:r>
              <a:rPr lang="en-US" altLang="zh-CN" sz="1600" cap="none" dirty="0">
                <a:solidFill>
                  <a:schemeClr val="tx1"/>
                </a:solidFill>
                <a:ea typeface="微软雅黑" panose="020B0503020204020204" pitchFamily="34" charset="-122"/>
              </a:rPr>
              <a:t>/teaching/</a:t>
            </a:r>
            <a:br>
              <a:rPr lang="en-US" altLang="zh-CN" sz="1600" cap="none" dirty="0">
                <a:solidFill>
                  <a:schemeClr val="tx1"/>
                </a:solidFill>
                <a:ea typeface="微软雅黑" panose="020B0503020204020204" pitchFamily="34" charset="-122"/>
              </a:rPr>
            </a:br>
            <a:endParaRPr lang="en-US" altLang="zh-CN" sz="1600" cap="none" dirty="0">
              <a:solidFill>
                <a:schemeClr val="tx1"/>
              </a:solidFill>
              <a:ea typeface="微软雅黑" panose="020B0503020204020204" pitchFamily="34" charset="-122"/>
            </a:endParaRPr>
          </a:p>
          <a:p>
            <a:pPr algn="ctr"/>
            <a:r>
              <a:rPr lang="zh-CN" altLang="en-US" sz="1600" cap="none" dirty="0">
                <a:solidFill>
                  <a:schemeClr val="tx1"/>
                </a:solidFill>
                <a:ea typeface="微软雅黑" panose="020B0503020204020204" pitchFamily="34" charset="-122"/>
              </a:rPr>
              <a:t>华中科技大学 电信学院</a:t>
            </a:r>
            <a:endParaRPr lang="en-US" sz="1600" cap="none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5176"/>
            <a:ext cx="9144000" cy="4613148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994C0-9B62-41F4-B548-1CEFAC674EBF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439529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5176"/>
            <a:ext cx="9144000" cy="4613148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994C0-9B62-41F4-B548-1CEFAC674EBF}" type="slidenum">
              <a:rPr lang="zh-CN" altLang="en-US" smtClean="0"/>
              <a:t>100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2873691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994C0-9B62-41F4-B548-1CEFAC674EBF}" type="slidenum">
              <a:rPr lang="zh-CN" altLang="en-US" smtClean="0"/>
              <a:t>101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C6C0462-85FC-3D47-98CC-B253BE5FAF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971550"/>
            <a:ext cx="8534400" cy="2756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43057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203D67A-9A43-2647-83F2-AF5B274A5E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657350"/>
            <a:ext cx="8382000" cy="7772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kumimoji="1" lang="zh-CN" altLang="en-US" sz="1800" dirty="0"/>
              <a:t>依照课件上的内容，采用</a:t>
            </a:r>
            <a:r>
              <a:rPr kumimoji="1" lang="en-US" altLang="zh-CN" sz="1800" dirty="0" err="1"/>
              <a:t>numpy</a:t>
            </a:r>
            <a:r>
              <a:rPr kumimoji="1" lang="zh-CN" altLang="en-US" sz="1800" dirty="0"/>
              <a:t>实现</a:t>
            </a:r>
            <a:r>
              <a:rPr kumimoji="1" lang="en-US" altLang="zh-CN" sz="1800" dirty="0"/>
              <a:t>BP</a:t>
            </a:r>
            <a:r>
              <a:rPr kumimoji="1" lang="zh-CN" altLang="en-US" sz="1800" dirty="0"/>
              <a:t>神经网络，在</a:t>
            </a:r>
            <a:r>
              <a:rPr kumimoji="1" lang="en-US" altLang="zh-CN" sz="1800" dirty="0"/>
              <a:t>half moon</a:t>
            </a:r>
            <a:r>
              <a:rPr kumimoji="1" lang="zh-CN" altLang="en-US" sz="1800" dirty="0"/>
              <a:t>上可视化非线性分类。</a:t>
            </a:r>
            <a:endParaRPr kumimoji="1" lang="en-US" altLang="zh-CN" sz="1800" dirty="0"/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9559B66A-057A-094A-9CD1-FDF28443F4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024" y="147259"/>
            <a:ext cx="6995976" cy="443291"/>
          </a:xfrm>
        </p:spPr>
        <p:txBody>
          <a:bodyPr/>
          <a:lstStyle/>
          <a:p>
            <a:r>
              <a:rPr kumimoji="1" lang="zh-CN" altLang="en-US" sz="2800" dirty="0"/>
              <a:t>实践内容</a:t>
            </a:r>
          </a:p>
        </p:txBody>
      </p:sp>
      <p:sp>
        <p:nvSpPr>
          <p:cNvPr id="2" name="矩形 1"/>
          <p:cNvSpPr/>
          <p:nvPr/>
        </p:nvSpPr>
        <p:spPr>
          <a:xfrm>
            <a:off x="228600" y="590550"/>
            <a:ext cx="8763000" cy="5012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sz="2000" b="1" dirty="0"/>
              <a:t>BP</a:t>
            </a:r>
            <a:r>
              <a:rPr kumimoji="1" lang="zh-CN" altLang="en-US" sz="2000" b="1" dirty="0"/>
              <a:t>神经网络的</a:t>
            </a:r>
            <a:r>
              <a:rPr kumimoji="1" lang="en-US" altLang="zh-CN" sz="2000" b="1" dirty="0" err="1"/>
              <a:t>numpy</a:t>
            </a:r>
            <a:r>
              <a:rPr kumimoji="1" lang="zh-CN" altLang="en-US" sz="2000" b="1" dirty="0"/>
              <a:t>实现</a:t>
            </a:r>
            <a:endParaRPr kumimoji="1" lang="en-US" altLang="zh-CN" sz="2000" b="1" dirty="0"/>
          </a:p>
        </p:txBody>
      </p:sp>
      <p:sp>
        <p:nvSpPr>
          <p:cNvPr id="5" name="文本框 4"/>
          <p:cNvSpPr txBox="1"/>
          <p:nvPr/>
        </p:nvSpPr>
        <p:spPr>
          <a:xfrm>
            <a:off x="0" y="3924300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无需提交报告，完成之后下周待续。。。</a:t>
            </a:r>
          </a:p>
        </p:txBody>
      </p:sp>
    </p:spTree>
    <p:extLst>
      <p:ext uri="{BB962C8B-B14F-4D97-AF65-F5344CB8AC3E}">
        <p14:creationId xmlns:p14="http://schemas.microsoft.com/office/powerpoint/2010/main" val="14946980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5176"/>
            <a:ext cx="9144000" cy="4613148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994C0-9B62-41F4-B548-1CEFAC674EBF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58698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5176"/>
            <a:ext cx="9144000" cy="4613148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105275" y="1009651"/>
            <a:ext cx="2466975" cy="507831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wrap="square" rtlCol="0">
            <a:spAutoFit/>
          </a:bodyPr>
          <a:lstStyle/>
          <a:p>
            <a:r>
              <a:rPr lang="en-US" altLang="zh-CN" sz="1350" dirty="0"/>
              <a:t>The sign of the gradient f Wi only depends on the sign of xi</a:t>
            </a:r>
            <a:endParaRPr lang="zh-CN" altLang="en-US" sz="1350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994C0-9B62-41F4-B548-1CEFAC674EBF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241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5176"/>
            <a:ext cx="9144000" cy="4613148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994C0-9B62-41F4-B548-1CEFAC674EBF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65576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5176"/>
            <a:ext cx="9144000" cy="4613148"/>
          </a:xfrm>
          <a:prstGeom prst="rect">
            <a:avLst/>
          </a:prstGeo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994C0-9B62-41F4-B548-1CEFAC674EBF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65060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5176"/>
            <a:ext cx="9144000" cy="4613148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994C0-9B62-41F4-B548-1CEFAC674EBF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50022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5176"/>
            <a:ext cx="9144000" cy="4613148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994C0-9B62-41F4-B548-1CEFAC674EBF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81484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5176"/>
            <a:ext cx="9144000" cy="4613148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994C0-9B62-41F4-B548-1CEFAC674EBF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24936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5176"/>
            <a:ext cx="9144000" cy="4613148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994C0-9B62-41F4-B548-1CEFAC674EBF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85843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5176"/>
            <a:ext cx="9144000" cy="4613148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994C0-9B62-41F4-B548-1CEFAC674EBF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20870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914400" y="1352550"/>
            <a:ext cx="5320687" cy="2169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调查问卷反馈情况：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不要给考研同学的压力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了解计算机视觉的前沿理论和知识，方向解读等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增加项目经验、</a:t>
            </a:r>
            <a:r>
              <a:rPr lang="en-US" altLang="zh-CN" dirty="0"/>
              <a:t>coding</a:t>
            </a:r>
            <a:r>
              <a:rPr lang="zh-CN" altLang="en-US" dirty="0"/>
              <a:t>水平、解决问题的能力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325479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5176"/>
            <a:ext cx="9144000" cy="4613148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994C0-9B62-41F4-B548-1CEFAC674EBF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92707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5176"/>
            <a:ext cx="9144000" cy="4613148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994C0-9B62-41F4-B548-1CEFAC674EBF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84689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5176"/>
            <a:ext cx="9144000" cy="4613148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994C0-9B62-41F4-B548-1CEFAC674EBF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03919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5176"/>
            <a:ext cx="9144000" cy="4613148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994C0-9B62-41F4-B548-1CEFAC674EBF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96516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5176"/>
            <a:ext cx="9144000" cy="4613148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994C0-9B62-41F4-B548-1CEFAC674EBF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7924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994C0-9B62-41F4-B548-1CEFAC674EBF}" type="slidenum">
              <a:rPr lang="zh-CN" altLang="en-US" smtClean="0"/>
              <a:t>25</a:t>
            </a:fld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BA9594B-649E-C742-B754-3A480D069E20}"/>
              </a:ext>
            </a:extLst>
          </p:cNvPr>
          <p:cNvSpPr txBox="1"/>
          <p:nvPr/>
        </p:nvSpPr>
        <p:spPr>
          <a:xfrm>
            <a:off x="838200" y="2140863"/>
            <a:ext cx="770691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000" dirty="0"/>
              <a:t>NN</a:t>
            </a:r>
            <a:r>
              <a:rPr lang="zh-CN" altLang="en-US" sz="5000" dirty="0"/>
              <a:t> </a:t>
            </a:r>
            <a:r>
              <a:rPr lang="en-US" altLang="zh-CN" sz="5000" dirty="0"/>
              <a:t>Architecture</a:t>
            </a:r>
            <a:r>
              <a:rPr lang="zh-CN" altLang="en-US" sz="5000" dirty="0"/>
              <a:t> </a:t>
            </a:r>
            <a:r>
              <a:rPr lang="en-US" altLang="zh-CN" sz="5000" dirty="0"/>
              <a:t>and</a:t>
            </a:r>
            <a:r>
              <a:rPr lang="zh-CN" altLang="en-US" sz="5000" dirty="0"/>
              <a:t> </a:t>
            </a:r>
            <a:r>
              <a:rPr lang="en-US" altLang="zh-CN" sz="5000" dirty="0"/>
              <a:t>Training</a:t>
            </a:r>
            <a:endParaRPr lang="en-US" sz="5000" dirty="0"/>
          </a:p>
        </p:txBody>
      </p:sp>
    </p:spTree>
    <p:extLst>
      <p:ext uri="{BB962C8B-B14F-4D97-AF65-F5344CB8AC3E}">
        <p14:creationId xmlns:p14="http://schemas.microsoft.com/office/powerpoint/2010/main" val="17653286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84774" y="850598"/>
            <a:ext cx="3245718" cy="22230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369241" y="832750"/>
            <a:ext cx="4604940" cy="22413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901192" y="908523"/>
            <a:ext cx="0" cy="2242185"/>
          </a:xfrm>
          <a:custGeom>
            <a:avLst/>
            <a:gdLst/>
            <a:ahLst/>
            <a:cxnLst/>
            <a:rect l="l" t="t" r="r" b="b"/>
            <a:pathLst>
              <a:path h="2242185">
                <a:moveTo>
                  <a:pt x="0" y="0"/>
                </a:moveTo>
                <a:lnTo>
                  <a:pt x="0" y="2241895"/>
                </a:lnTo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406045" y="3253868"/>
            <a:ext cx="1021080" cy="717550"/>
          </a:xfrm>
          <a:custGeom>
            <a:avLst/>
            <a:gdLst/>
            <a:ahLst/>
            <a:cxnLst/>
            <a:rect l="l" t="t" r="r" b="b"/>
            <a:pathLst>
              <a:path w="1021079" h="717550">
                <a:moveTo>
                  <a:pt x="1020972" y="717298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325782" y="3194643"/>
            <a:ext cx="107877" cy="944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080743" y="3001743"/>
            <a:ext cx="478790" cy="981710"/>
          </a:xfrm>
          <a:custGeom>
            <a:avLst/>
            <a:gdLst/>
            <a:ahLst/>
            <a:cxnLst/>
            <a:rect l="l" t="t" r="r" b="b"/>
            <a:pathLst>
              <a:path w="478789" h="981710">
                <a:moveTo>
                  <a:pt x="478774" y="981473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033293" y="2914519"/>
            <a:ext cx="85249" cy="11054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301624" y="3581322"/>
            <a:ext cx="2794635" cy="5759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“2-layer </a:t>
            </a:r>
            <a:r>
              <a:rPr sz="1800" spc="-5" dirty="0">
                <a:latin typeface="Arial"/>
                <a:cs typeface="Arial"/>
              </a:rPr>
              <a:t>Neural Net”,</a:t>
            </a:r>
            <a:r>
              <a:rPr sz="1800" spc="-4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or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1800" dirty="0">
                <a:latin typeface="Arial"/>
                <a:cs typeface="Arial"/>
              </a:rPr>
              <a:t>“1-hidden-layer </a:t>
            </a:r>
            <a:r>
              <a:rPr sz="1800" spc="-5" dirty="0">
                <a:latin typeface="Arial"/>
                <a:cs typeface="Arial"/>
              </a:rPr>
              <a:t>Neural</a:t>
            </a:r>
            <a:r>
              <a:rPr sz="1800" spc="-9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Net”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269922" y="3330777"/>
            <a:ext cx="5083175" cy="9391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30124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“3-layer </a:t>
            </a:r>
            <a:r>
              <a:rPr sz="1800" spc="-5" dirty="0">
                <a:latin typeface="Arial"/>
                <a:cs typeface="Arial"/>
              </a:rPr>
              <a:t>Neural Net”,</a:t>
            </a:r>
            <a:r>
              <a:rPr sz="1800" spc="-4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or</a:t>
            </a:r>
            <a:endParaRPr sz="1800">
              <a:latin typeface="Arial"/>
              <a:cs typeface="Arial"/>
            </a:endParaRPr>
          </a:p>
          <a:p>
            <a:pPr marL="2301240">
              <a:lnSpc>
                <a:spcPct val="100000"/>
              </a:lnSpc>
              <a:spcBef>
                <a:spcPts val="15"/>
              </a:spcBef>
            </a:pPr>
            <a:r>
              <a:rPr sz="1800" dirty="0">
                <a:latin typeface="Arial"/>
                <a:cs typeface="Arial"/>
              </a:rPr>
              <a:t>“2-hidden-layer </a:t>
            </a:r>
            <a:r>
              <a:rPr sz="1800" spc="-5" dirty="0">
                <a:latin typeface="Arial"/>
                <a:cs typeface="Arial"/>
              </a:rPr>
              <a:t>Neural</a:t>
            </a:r>
            <a:r>
              <a:rPr sz="1800" spc="-9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Net”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sz="1800" b="1" dirty="0">
                <a:latin typeface="Arial"/>
                <a:cs typeface="Arial"/>
              </a:rPr>
              <a:t>“Fully-connected”</a:t>
            </a:r>
            <a:r>
              <a:rPr sz="1800" b="1" spc="-1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layers</a:t>
            </a:r>
            <a:endParaRPr sz="1800">
              <a:latin typeface="Arial"/>
              <a:cs typeface="Arial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384724" y="135000"/>
            <a:ext cx="486092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/>
              <a:t>Neural networks:</a:t>
            </a:r>
            <a:r>
              <a:rPr sz="2800" spc="-90" dirty="0"/>
              <a:t> </a:t>
            </a:r>
            <a:r>
              <a:rPr sz="2800" spc="-5" dirty="0"/>
              <a:t>Architectures</a:t>
            </a:r>
            <a:endParaRPr sz="2800" dirty="0"/>
          </a:p>
        </p:txBody>
      </p:sp>
    </p:spTree>
    <p:extLst>
      <p:ext uri="{BB962C8B-B14F-4D97-AF65-F5344CB8AC3E}">
        <p14:creationId xmlns:p14="http://schemas.microsoft.com/office/powerpoint/2010/main" val="28205773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6124" y="139064"/>
            <a:ext cx="4040504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800" spc="-5" dirty="0"/>
              <a:t>Forward</a:t>
            </a:r>
            <a:endParaRPr sz="2800" dirty="0"/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BC6A5BD7-3057-1C4B-88F9-4748270CDE61}"/>
              </a:ext>
            </a:extLst>
          </p:cNvPr>
          <p:cNvSpPr/>
          <p:nvPr/>
        </p:nvSpPr>
        <p:spPr>
          <a:xfrm>
            <a:off x="5410200" y="742950"/>
            <a:ext cx="2889972" cy="19029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57459163-7F99-0C4E-A337-1DC43EF441C4}"/>
                  </a:ext>
                </a:extLst>
              </p:cNvPr>
              <p:cNvSpPr txBox="1"/>
              <p:nvPr/>
            </p:nvSpPr>
            <p:spPr>
              <a:xfrm>
                <a:off x="4089400" y="2722990"/>
                <a:ext cx="4800600" cy="159460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=[</m:t>
                      </m:r>
                      <m:sSub>
                        <m:sSub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kumimoji="1" lang="en-US" altLang="zh-CN" sz="2400" b="0" i="0" dirty="0">
                  <a:latin typeface="Cambria Math" panose="02040503050406030204" pitchFamily="18" charset="0"/>
                </a:endParaRPr>
              </a:p>
              <a:p>
                <a:endParaRPr kumimoji="1" lang="en-US" altLang="zh-CN" sz="2400" b="0" i="0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CN" sz="2400" b="0" i="0" smtClean="0">
                          <a:latin typeface="Cambria Math" panose="02040503050406030204" pitchFamily="18" charset="0"/>
                        </a:rPr>
                        <m:t>softmax</m:t>
                      </m:r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kumimoji="1"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4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ctrl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kumimoji="1"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kumimoji="1"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sup>
                              </m:sSup>
                            </m:e>
                          </m:nary>
                        </m:den>
                      </m:f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57459163-7F99-0C4E-A337-1DC43EF441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9400" y="2722990"/>
                <a:ext cx="4800600" cy="1594604"/>
              </a:xfrm>
              <a:prstGeom prst="rect">
                <a:avLst/>
              </a:prstGeom>
              <a:blipFill>
                <a:blip r:embed="rId3"/>
                <a:stretch>
                  <a:fillRect t="-794" b="-5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046F5E96-58D0-7447-B9D4-58FAFEC02DD1}"/>
                  </a:ext>
                </a:extLst>
              </p:cNvPr>
              <p:cNvSpPr txBox="1"/>
              <p:nvPr/>
            </p:nvSpPr>
            <p:spPr>
              <a:xfrm>
                <a:off x="457200" y="971550"/>
                <a:ext cx="4800600" cy="152150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b>
                        <m:sSub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en-US" altLang="zh-CN" sz="2400" b="0" i="0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kumimoji="1" lang="en-US" altLang="zh-CN" sz="2400" b="0" i="0" smtClean="0">
                          <a:latin typeface="Cambria Math" panose="02040503050406030204" pitchFamily="18" charset="0"/>
                        </a:rPr>
                        <m:t>tanh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⁡(</m:t>
                      </m:r>
                      <m:sSub>
                        <m:sSub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kumimoji="1" lang="en-US" altLang="zh-CN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zh-CN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zh-CN" sz="2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kumimoji="1" lang="en-US" altLang="zh-CN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b>
                        <m:sSubPr>
                          <m:ctrlPr>
                            <a:rPr kumimoji="1"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zh-CN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en-US" altLang="zh-CN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1" lang="en-US" altLang="zh-CN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kumimoji="1" lang="en-US" altLang="zh-CN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kumimoji="1" lang="en-US" altLang="zh-CN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zh-CN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kumimoji="1" lang="en-US" altLang="zh-CN" sz="2400" b="0" i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softmax</m:t>
                      </m:r>
                      <m:r>
                        <a:rPr kumimoji="1" lang="en-US" altLang="zh-CN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zh-CN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zh-CN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046F5E96-58D0-7447-B9D4-58FAFEC02D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971550"/>
                <a:ext cx="4800600" cy="1521507"/>
              </a:xfrm>
              <a:prstGeom prst="rect">
                <a:avLst/>
              </a:prstGeom>
              <a:blipFill>
                <a:blip r:embed="rId4"/>
                <a:stretch>
                  <a:fillRect b="-48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框 2">
            <a:extLst>
              <a:ext uri="{FF2B5EF4-FFF2-40B4-BE49-F238E27FC236}">
                <a16:creationId xmlns:a16="http://schemas.microsoft.com/office/drawing/2014/main" id="{F5FB3279-FD50-8E41-A16B-E4C42B657EE9}"/>
              </a:ext>
            </a:extLst>
          </p:cNvPr>
          <p:cNvSpPr txBox="1"/>
          <p:nvPr/>
        </p:nvSpPr>
        <p:spPr>
          <a:xfrm>
            <a:off x="4089400" y="23749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7C984A5B-6C82-0F46-A275-D781AB46C4FB}"/>
                  </a:ext>
                </a:extLst>
              </p:cNvPr>
              <p:cNvSpPr txBox="1"/>
              <p:nvPr/>
            </p:nvSpPr>
            <p:spPr>
              <a:xfrm>
                <a:off x="5684081" y="582775"/>
                <a:ext cx="18331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7C984A5B-6C82-0F46-A275-D781AB46C4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4081" y="582775"/>
                <a:ext cx="183319" cy="276999"/>
              </a:xfrm>
              <a:prstGeom prst="rect">
                <a:avLst/>
              </a:prstGeom>
              <a:blipFill>
                <a:blip r:embed="rId5"/>
                <a:stretch>
                  <a:fillRect l="-18750" r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42D439BD-7F32-DF45-86C4-5CE924C29105}"/>
                  </a:ext>
                </a:extLst>
              </p:cNvPr>
              <p:cNvSpPr txBox="1"/>
              <p:nvPr/>
            </p:nvSpPr>
            <p:spPr>
              <a:xfrm>
                <a:off x="6400800" y="465951"/>
                <a:ext cx="26148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42D439BD-7F32-DF45-86C4-5CE924C291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0800" y="465951"/>
                <a:ext cx="261482" cy="276999"/>
              </a:xfrm>
              <a:prstGeom prst="rect">
                <a:avLst/>
              </a:prstGeom>
              <a:blipFill>
                <a:blip r:embed="rId6"/>
                <a:stretch>
                  <a:fillRect l="-9524" r="-9524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30F8DF13-A23E-204F-A207-D2F76C4E3D99}"/>
                  </a:ext>
                </a:extLst>
              </p:cNvPr>
              <p:cNvSpPr txBox="1"/>
              <p:nvPr/>
            </p:nvSpPr>
            <p:spPr>
              <a:xfrm>
                <a:off x="7064941" y="465951"/>
                <a:ext cx="28315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30F8DF13-A23E-204F-A207-D2F76C4E3D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4941" y="465951"/>
                <a:ext cx="283154" cy="276999"/>
              </a:xfrm>
              <a:prstGeom prst="rect">
                <a:avLst/>
              </a:prstGeom>
              <a:blipFill>
                <a:blip r:embed="rId7"/>
                <a:stretch>
                  <a:fillRect l="-13043" r="-4348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30013EA8-A2F3-A24B-A409-B8C90D28E5DE}"/>
                  </a:ext>
                </a:extLst>
              </p:cNvPr>
              <p:cNvSpPr txBox="1"/>
              <p:nvPr/>
            </p:nvSpPr>
            <p:spPr>
              <a:xfrm>
                <a:off x="7429084" y="859774"/>
                <a:ext cx="26680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30013EA8-A2F3-A24B-A409-B8C90D28E5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9084" y="859774"/>
                <a:ext cx="266803" cy="276999"/>
              </a:xfrm>
              <a:prstGeom prst="rect">
                <a:avLst/>
              </a:prstGeom>
              <a:blipFill>
                <a:blip r:embed="rId8"/>
                <a:stretch>
                  <a:fillRect l="-14286" r="-9524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E97F37EE-EC0B-3446-9A6A-CAC0B49AD9A4}"/>
                  </a:ext>
                </a:extLst>
              </p:cNvPr>
              <p:cNvSpPr txBox="1"/>
              <p:nvPr/>
            </p:nvSpPr>
            <p:spPr>
              <a:xfrm>
                <a:off x="8077200" y="859774"/>
                <a:ext cx="28847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E97F37EE-EC0B-3446-9A6A-CAC0B49AD9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7200" y="859774"/>
                <a:ext cx="288477" cy="276999"/>
              </a:xfrm>
              <a:prstGeom prst="rect">
                <a:avLst/>
              </a:prstGeom>
              <a:blipFill>
                <a:blip r:embed="rId9"/>
                <a:stretch>
                  <a:fillRect l="-13043" r="-4348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2FD956B1-C765-E541-B8E0-39D65B8AF650}"/>
                  </a:ext>
                </a:extLst>
              </p:cNvPr>
              <p:cNvSpPr txBox="1"/>
              <p:nvPr/>
            </p:nvSpPr>
            <p:spPr>
              <a:xfrm>
                <a:off x="502257" y="2881832"/>
                <a:ext cx="3841144" cy="172085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500" b="0" i="0" smtClean="0">
                        <a:latin typeface="Cambria Math" panose="02040503050406030204" pitchFamily="18" charset="0"/>
                      </a:rPr>
                      <m:t>softmax</m:t>
                    </m:r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p>
                    </m:sSup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↦</m:t>
                    </m:r>
                    <m:sSup>
                      <m:sSupPr>
                        <m:ctrlP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altLang="zh-CN" sz="2500" dirty="0"/>
                          <m:t>[0,1]</m:t>
                        </m:r>
                      </m:e>
                      <m:sup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p>
                    </m:sSup>
                  </m:oMath>
                </a14:m>
                <a:r>
                  <a:rPr lang="zh-CN" altLang="en-US" sz="2500" dirty="0"/>
                  <a:t> </a:t>
                </a:r>
                <a:r>
                  <a:rPr lang="en-US" altLang="zh-CN" sz="2500" dirty="0"/>
                  <a:t>extension</a:t>
                </a:r>
                <a:r>
                  <a:rPr lang="zh-CN" altLang="en-US" sz="2500" dirty="0"/>
                  <a:t> </a:t>
                </a:r>
                <a:r>
                  <a:rPr lang="en-US" altLang="zh-CN" sz="2500" dirty="0"/>
                  <a:t>of</a:t>
                </a:r>
                <a:r>
                  <a:rPr lang="zh-CN" altLang="en-US" sz="2500" dirty="0"/>
                  <a:t> </a:t>
                </a:r>
                <a:r>
                  <a:rPr lang="en-US" altLang="zh-CN" sz="2500" dirty="0"/>
                  <a:t>sigmoid</a:t>
                </a:r>
                <a:r>
                  <a:rPr lang="zh-CN" altLang="en-US" sz="25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altLang="zh-CN" sz="25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5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CN" sz="25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25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altLang="zh-CN" sz="2500" dirty="0"/>
                  <a:t>,with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p>
                      <m:e>
                        <m:r>
                          <m:rPr>
                            <m:sty m:val="p"/>
                          </m:rPr>
                          <a:rPr kumimoji="1" lang="en-US" altLang="zh-CN" sz="2800">
                            <a:latin typeface="Cambria Math" panose="02040503050406030204" pitchFamily="18" charset="0"/>
                          </a:rPr>
                          <m:t>softmax</m:t>
                        </m:r>
                        <m:d>
                          <m:dPr>
                            <m:ctrlPr>
                              <a:rPr kumimoji="1" lang="en-US" altLang="zh-CN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zh-CN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8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kumimoji="1" lang="en-US" altLang="zh-CN" sz="28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kumimoji="1" lang="en-US" altLang="zh-CN" sz="28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kumimoji="1" lang="en-US" altLang="zh-CN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800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kumimoji="1" lang="en-US" altLang="zh-CN" sz="28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</m:nary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sz="2500" dirty="0"/>
              </a:p>
            </p:txBody>
          </p:sp>
        </mc:Choice>
        <mc:Fallback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2FD956B1-C765-E541-B8E0-39D65B8AF6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257" y="2881832"/>
                <a:ext cx="3841144" cy="1720856"/>
              </a:xfrm>
              <a:prstGeom prst="rect">
                <a:avLst/>
              </a:prstGeom>
              <a:blipFill>
                <a:blip r:embed="rId10"/>
                <a:stretch>
                  <a:fillRect l="-15132" t="-735" b="-580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933189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6124" y="139064"/>
            <a:ext cx="4040504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800" spc="-5" dirty="0"/>
              <a:t>Loss function</a:t>
            </a:r>
            <a:endParaRPr sz="28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8030B73-7210-D64C-A717-81330CC196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3556596"/>
            <a:ext cx="4029193" cy="75328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DDCBD15-8B3B-A747-A50F-E6D9927338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683"/>
          <a:stretch/>
        </p:blipFill>
        <p:spPr>
          <a:xfrm>
            <a:off x="838754" y="609059"/>
            <a:ext cx="6648159" cy="2694474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06BFAA37-F1FF-3D4D-BA3D-F2085E94243D}"/>
              </a:ext>
            </a:extLst>
          </p:cNvPr>
          <p:cNvSpPr txBox="1"/>
          <p:nvPr/>
        </p:nvSpPr>
        <p:spPr>
          <a:xfrm>
            <a:off x="143424" y="3257550"/>
            <a:ext cx="3025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Cross—entropy</a:t>
            </a:r>
            <a:r>
              <a:rPr lang="zh-CN" altLang="en-US" dirty="0"/>
              <a:t> </a:t>
            </a:r>
            <a:r>
              <a:rPr lang="en-US" altLang="zh-CN" dirty="0"/>
              <a:t>loss:</a:t>
            </a:r>
            <a:r>
              <a:rPr lang="zh-CN" altLang="en-US" dirty="0"/>
              <a:t> </a:t>
            </a:r>
            <a:r>
              <a:rPr lang="en-US" altLang="zh-CN" dirty="0"/>
              <a:t>two-class</a:t>
            </a:r>
            <a:endParaRPr lang="en-US" dirty="0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F13FD5C7-4B0F-5A44-9CF6-C19AA083E1FC}"/>
              </a:ext>
            </a:extLst>
          </p:cNvPr>
          <p:cNvGrpSpPr/>
          <p:nvPr/>
        </p:nvGrpSpPr>
        <p:grpSpPr>
          <a:xfrm>
            <a:off x="4419600" y="3790950"/>
            <a:ext cx="3193361" cy="646331"/>
            <a:chOff x="4800600" y="4008887"/>
            <a:chExt cx="3193361" cy="646331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F3A942DB-4A82-FB45-B433-6480A8123C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34994" y="4035171"/>
              <a:ext cx="1658967" cy="342613"/>
            </a:xfrm>
            <a:prstGeom prst="rect">
              <a:avLst/>
            </a:prstGeom>
          </p:spPr>
        </p:pic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FE760EE9-059E-4D42-A887-3D47CD78CE12}"/>
                </a:ext>
              </a:extLst>
            </p:cNvPr>
            <p:cNvSpPr txBox="1"/>
            <p:nvPr/>
          </p:nvSpPr>
          <p:spPr>
            <a:xfrm>
              <a:off x="4800600" y="4008887"/>
              <a:ext cx="153439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One-hot</a:t>
              </a:r>
              <a:r>
                <a:rPr lang="zh-CN" altLang="en-US" dirty="0"/>
                <a:t> </a:t>
              </a:r>
              <a:r>
                <a:rPr lang="en-US" altLang="zh-CN" dirty="0"/>
                <a:t>label:</a:t>
              </a:r>
            </a:p>
            <a:p>
              <a:r>
                <a:rPr lang="en-US" altLang="zh-CN" dirty="0"/>
                <a:t>and</a:t>
              </a:r>
              <a:endParaRPr lang="en-US" dirty="0"/>
            </a:p>
          </p:txBody>
        </p:sp>
      </p:grpSp>
      <p:pic>
        <p:nvPicPr>
          <p:cNvPr id="9" name="图片 8">
            <a:extLst>
              <a:ext uri="{FF2B5EF4-FFF2-40B4-BE49-F238E27FC236}">
                <a16:creationId xmlns:a16="http://schemas.microsoft.com/office/drawing/2014/main" id="{DF50119B-F0D0-AC41-A1BA-6D9D10570F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0400" y="3304877"/>
            <a:ext cx="5215024" cy="31684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CE0D3326-A10A-564A-A59B-F482ABBA0D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13036" y="4127780"/>
            <a:ext cx="1387764" cy="835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2096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6124" y="139064"/>
            <a:ext cx="4040504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800" spc="-5" dirty="0"/>
              <a:t>Back propagation</a:t>
            </a:r>
            <a:endParaRPr sz="28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A9BE92F-363A-CA42-8985-62EE5A6352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6400"/>
          <a:stretch/>
        </p:blipFill>
        <p:spPr>
          <a:xfrm>
            <a:off x="3733800" y="997927"/>
            <a:ext cx="5174937" cy="314764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DD86865-1A58-CA4F-AE2B-E6C406C6DD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2667"/>
          <a:stretch/>
        </p:blipFill>
        <p:spPr>
          <a:xfrm>
            <a:off x="0" y="1504950"/>
            <a:ext cx="4870569" cy="1738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7202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6124" y="139064"/>
            <a:ext cx="4040504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800" spc="-5" dirty="0"/>
              <a:t>Neural network</a:t>
            </a:r>
            <a:endParaRPr sz="2800" dirty="0"/>
          </a:p>
        </p:txBody>
      </p:sp>
      <p:sp>
        <p:nvSpPr>
          <p:cNvPr id="10" name="Oval 7">
            <a:extLst>
              <a:ext uri="{FF2B5EF4-FFF2-40B4-BE49-F238E27FC236}">
                <a16:creationId xmlns:a16="http://schemas.microsoft.com/office/drawing/2014/main" id="{3A941EA0-10DE-C641-B1F4-B5A2FFF833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7410" y="2701208"/>
            <a:ext cx="317377" cy="264259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TW" altLang="en-US">
              <a:solidFill>
                <a:prstClr val="black"/>
              </a:solidFill>
            </a:endParaRPr>
          </a:p>
        </p:txBody>
      </p:sp>
      <p:sp>
        <p:nvSpPr>
          <p:cNvPr id="11" name="Oval 8">
            <a:extLst>
              <a:ext uri="{FF2B5EF4-FFF2-40B4-BE49-F238E27FC236}">
                <a16:creationId xmlns:a16="http://schemas.microsoft.com/office/drawing/2014/main" id="{DB6AC2F7-9ABC-6E40-9E9A-73C06ACC19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9656" y="2701208"/>
            <a:ext cx="317377" cy="264259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TW" altLang="en-US">
              <a:solidFill>
                <a:prstClr val="black"/>
              </a:solidFill>
            </a:endParaRPr>
          </a:p>
        </p:txBody>
      </p:sp>
      <p:sp>
        <p:nvSpPr>
          <p:cNvPr id="12" name="Oval 9">
            <a:extLst>
              <a:ext uri="{FF2B5EF4-FFF2-40B4-BE49-F238E27FC236}">
                <a16:creationId xmlns:a16="http://schemas.microsoft.com/office/drawing/2014/main" id="{E56DF794-76D1-B541-B559-D1E1B3A0EF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51903" y="2701208"/>
            <a:ext cx="317377" cy="264259"/>
          </a:xfrm>
          <a:prstGeom prst="ellipse">
            <a:avLst/>
          </a:prstGeom>
          <a:solidFill>
            <a:srgbClr val="FF0000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TW" altLang="en-US">
              <a:solidFill>
                <a:prstClr val="black"/>
              </a:solidFill>
            </a:endParaRPr>
          </a:p>
        </p:txBody>
      </p:sp>
      <p:sp>
        <p:nvSpPr>
          <p:cNvPr id="13" name="Oval 10">
            <a:extLst>
              <a:ext uri="{FF2B5EF4-FFF2-40B4-BE49-F238E27FC236}">
                <a16:creationId xmlns:a16="http://schemas.microsoft.com/office/drawing/2014/main" id="{340809DC-AF01-054B-A2F2-194498FDE6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3475" y="2084281"/>
            <a:ext cx="317377" cy="264259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TW" altLang="en-US">
              <a:solidFill>
                <a:prstClr val="black"/>
              </a:solidFill>
            </a:endParaRPr>
          </a:p>
        </p:txBody>
      </p:sp>
      <p:sp>
        <p:nvSpPr>
          <p:cNvPr id="14" name="Oval 11">
            <a:extLst>
              <a:ext uri="{FF2B5EF4-FFF2-40B4-BE49-F238E27FC236}">
                <a16:creationId xmlns:a16="http://schemas.microsoft.com/office/drawing/2014/main" id="{9485E9D0-AFEC-8345-B344-52F345D74C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51903" y="2084281"/>
            <a:ext cx="317377" cy="264259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TW" altLang="en-US">
              <a:solidFill>
                <a:prstClr val="black"/>
              </a:solidFill>
            </a:endParaRPr>
          </a:p>
        </p:txBody>
      </p:sp>
      <p:sp>
        <p:nvSpPr>
          <p:cNvPr id="15" name="Oval 12">
            <a:extLst>
              <a:ext uri="{FF2B5EF4-FFF2-40B4-BE49-F238E27FC236}">
                <a16:creationId xmlns:a16="http://schemas.microsoft.com/office/drawing/2014/main" id="{5D91CABC-48D5-A54C-BF65-6107DDB637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9656" y="3318135"/>
            <a:ext cx="317377" cy="264259"/>
          </a:xfrm>
          <a:prstGeom prst="ellipse">
            <a:avLst/>
          </a:prstGeom>
          <a:solidFill>
            <a:srgbClr val="FF0000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TW" altLang="en-US">
              <a:solidFill>
                <a:prstClr val="black"/>
              </a:solidFill>
            </a:endParaRPr>
          </a:p>
        </p:txBody>
      </p:sp>
      <p:sp>
        <p:nvSpPr>
          <p:cNvPr id="16" name="Oval 13">
            <a:extLst>
              <a:ext uri="{FF2B5EF4-FFF2-40B4-BE49-F238E27FC236}">
                <a16:creationId xmlns:a16="http://schemas.microsoft.com/office/drawing/2014/main" id="{6386F468-6D5E-9F4C-A595-DF6300A79C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51903" y="3318135"/>
            <a:ext cx="317377" cy="264259"/>
          </a:xfrm>
          <a:prstGeom prst="ellipse">
            <a:avLst/>
          </a:prstGeom>
          <a:solidFill>
            <a:srgbClr val="FF0000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TW" altLang="en-US">
              <a:solidFill>
                <a:prstClr val="black"/>
              </a:solidFill>
            </a:endParaRPr>
          </a:p>
        </p:txBody>
      </p:sp>
      <p:sp>
        <p:nvSpPr>
          <p:cNvPr id="17" name="Oval 14">
            <a:extLst>
              <a:ext uri="{FF2B5EF4-FFF2-40B4-BE49-F238E27FC236}">
                <a16:creationId xmlns:a16="http://schemas.microsoft.com/office/drawing/2014/main" id="{7E1D98F3-DAAA-5542-B2F4-48B57BBDC0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34149" y="3318135"/>
            <a:ext cx="317377" cy="264259"/>
          </a:xfrm>
          <a:prstGeom prst="ellipse">
            <a:avLst/>
          </a:prstGeom>
          <a:solidFill>
            <a:srgbClr val="FF0000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TW" altLang="en-US">
              <a:solidFill>
                <a:prstClr val="black"/>
              </a:solidFill>
            </a:endParaRPr>
          </a:p>
        </p:txBody>
      </p:sp>
      <p:sp>
        <p:nvSpPr>
          <p:cNvPr id="18" name="Oval 15">
            <a:extLst>
              <a:ext uri="{FF2B5EF4-FFF2-40B4-BE49-F238E27FC236}">
                <a16:creationId xmlns:a16="http://schemas.microsoft.com/office/drawing/2014/main" id="{2DB36477-7055-5140-95A1-53E45FDF94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34526" y="1378944"/>
            <a:ext cx="317377" cy="264259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TW" altLang="en-US">
              <a:solidFill>
                <a:prstClr val="black"/>
              </a:solidFill>
            </a:endParaRPr>
          </a:p>
        </p:txBody>
      </p:sp>
      <p:sp>
        <p:nvSpPr>
          <p:cNvPr id="19" name="Oval 16">
            <a:extLst>
              <a:ext uri="{FF2B5EF4-FFF2-40B4-BE49-F238E27FC236}">
                <a16:creationId xmlns:a16="http://schemas.microsoft.com/office/drawing/2014/main" id="{187C7EE6-FAA5-134C-B649-05AF0A3010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6772" y="1378944"/>
            <a:ext cx="317377" cy="264259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TW" altLang="en-US">
              <a:solidFill>
                <a:prstClr val="black"/>
              </a:solidFill>
            </a:endParaRPr>
          </a:p>
        </p:txBody>
      </p:sp>
      <p:sp>
        <p:nvSpPr>
          <p:cNvPr id="20" name="Oval 17">
            <a:extLst>
              <a:ext uri="{FF2B5EF4-FFF2-40B4-BE49-F238E27FC236}">
                <a16:creationId xmlns:a16="http://schemas.microsoft.com/office/drawing/2014/main" id="{6ACA1BFA-2EDD-C845-ABF9-1DA6EE6D8A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92837" y="2128000"/>
            <a:ext cx="317377" cy="264259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TW" altLang="en-US">
              <a:solidFill>
                <a:prstClr val="black"/>
              </a:solidFill>
            </a:endParaRPr>
          </a:p>
        </p:txBody>
      </p:sp>
      <p:sp>
        <p:nvSpPr>
          <p:cNvPr id="21" name="Oval 18">
            <a:extLst>
              <a:ext uri="{FF2B5EF4-FFF2-40B4-BE49-F238E27FC236}">
                <a16:creationId xmlns:a16="http://schemas.microsoft.com/office/drawing/2014/main" id="{30C268C1-CB14-3447-BB29-2343631F0F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34149" y="2701208"/>
            <a:ext cx="317377" cy="264259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TW" altLang="en-US">
              <a:solidFill>
                <a:prstClr val="black"/>
              </a:solidFill>
            </a:endParaRPr>
          </a:p>
        </p:txBody>
      </p:sp>
      <p:sp>
        <p:nvSpPr>
          <p:cNvPr id="22" name="Oval 19">
            <a:extLst>
              <a:ext uri="{FF2B5EF4-FFF2-40B4-BE49-F238E27FC236}">
                <a16:creationId xmlns:a16="http://schemas.microsoft.com/office/drawing/2014/main" id="{42562FE8-61BD-994D-8448-4021570E06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16395" y="2719138"/>
            <a:ext cx="317377" cy="264259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TW" altLang="en-US">
              <a:solidFill>
                <a:prstClr val="black"/>
              </a:solidFill>
            </a:endParaRPr>
          </a:p>
        </p:txBody>
      </p:sp>
      <p:cxnSp>
        <p:nvCxnSpPr>
          <p:cNvPr id="23" name="AutoShape 20">
            <a:extLst>
              <a:ext uri="{FF2B5EF4-FFF2-40B4-BE49-F238E27FC236}">
                <a16:creationId xmlns:a16="http://schemas.microsoft.com/office/drawing/2014/main" id="{4674120C-1798-A74E-A808-4139F63E3173}"/>
              </a:ext>
            </a:extLst>
          </p:cNvPr>
          <p:cNvCxnSpPr>
            <a:cxnSpLocks noChangeShapeType="1"/>
            <a:stCxn id="16" idx="0"/>
            <a:endCxn id="12" idx="4"/>
          </p:cNvCxnSpPr>
          <p:nvPr/>
        </p:nvCxnSpPr>
        <p:spPr bwMode="auto">
          <a:xfrm flipV="1">
            <a:off x="1610591" y="2974211"/>
            <a:ext cx="0" cy="335181"/>
          </a:xfrm>
          <a:prstGeom prst="straightConnector1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med" len="med"/>
          </a:ln>
        </p:spPr>
      </p:cxnSp>
      <p:cxnSp>
        <p:nvCxnSpPr>
          <p:cNvPr id="24" name="AutoShape 21">
            <a:extLst>
              <a:ext uri="{FF2B5EF4-FFF2-40B4-BE49-F238E27FC236}">
                <a16:creationId xmlns:a16="http://schemas.microsoft.com/office/drawing/2014/main" id="{F88D4693-19E2-0143-AC42-C54D086E0018}"/>
              </a:ext>
            </a:extLst>
          </p:cNvPr>
          <p:cNvCxnSpPr>
            <a:cxnSpLocks noChangeShapeType="1"/>
            <a:stCxn id="15" idx="0"/>
            <a:endCxn id="11" idx="4"/>
          </p:cNvCxnSpPr>
          <p:nvPr/>
        </p:nvCxnSpPr>
        <p:spPr bwMode="auto">
          <a:xfrm flipV="1">
            <a:off x="1028344" y="2974211"/>
            <a:ext cx="0" cy="33518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5" name="AutoShape 22">
            <a:extLst>
              <a:ext uri="{FF2B5EF4-FFF2-40B4-BE49-F238E27FC236}">
                <a16:creationId xmlns:a16="http://schemas.microsoft.com/office/drawing/2014/main" id="{0390AD5F-8374-304F-85EF-A1B984A33140}"/>
              </a:ext>
            </a:extLst>
          </p:cNvPr>
          <p:cNvCxnSpPr>
            <a:cxnSpLocks noChangeShapeType="1"/>
            <a:stCxn id="17" idx="0"/>
            <a:endCxn id="21" idx="4"/>
          </p:cNvCxnSpPr>
          <p:nvPr/>
        </p:nvCxnSpPr>
        <p:spPr bwMode="auto">
          <a:xfrm flipV="1">
            <a:off x="2192837" y="2974211"/>
            <a:ext cx="0" cy="33518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6" name="AutoShape 23">
            <a:extLst>
              <a:ext uri="{FF2B5EF4-FFF2-40B4-BE49-F238E27FC236}">
                <a16:creationId xmlns:a16="http://schemas.microsoft.com/office/drawing/2014/main" id="{264CC913-3FF4-304A-A11A-ADA69A98C9AE}"/>
              </a:ext>
            </a:extLst>
          </p:cNvPr>
          <p:cNvCxnSpPr>
            <a:cxnSpLocks noChangeShapeType="1"/>
            <a:stCxn id="12" idx="0"/>
            <a:endCxn id="14" idx="4"/>
          </p:cNvCxnSpPr>
          <p:nvPr/>
        </p:nvCxnSpPr>
        <p:spPr bwMode="auto">
          <a:xfrm flipV="1">
            <a:off x="1610591" y="2357283"/>
            <a:ext cx="0" cy="33518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7" name="AutoShape 24">
            <a:extLst>
              <a:ext uri="{FF2B5EF4-FFF2-40B4-BE49-F238E27FC236}">
                <a16:creationId xmlns:a16="http://schemas.microsoft.com/office/drawing/2014/main" id="{F830EEE0-AAF9-ED46-A063-B7C9A09C9C77}"/>
              </a:ext>
            </a:extLst>
          </p:cNvPr>
          <p:cNvCxnSpPr>
            <a:cxnSpLocks noChangeShapeType="1"/>
            <a:stCxn id="11" idx="0"/>
            <a:endCxn id="13" idx="4"/>
          </p:cNvCxnSpPr>
          <p:nvPr/>
        </p:nvCxnSpPr>
        <p:spPr bwMode="auto">
          <a:xfrm flipH="1" flipV="1">
            <a:off x="922163" y="2357283"/>
            <a:ext cx="106181" cy="33518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8" name="AutoShape 25">
            <a:extLst>
              <a:ext uri="{FF2B5EF4-FFF2-40B4-BE49-F238E27FC236}">
                <a16:creationId xmlns:a16="http://schemas.microsoft.com/office/drawing/2014/main" id="{9A4807D8-076B-A643-8A5A-5577F0FC4AF5}"/>
              </a:ext>
            </a:extLst>
          </p:cNvPr>
          <p:cNvCxnSpPr>
            <a:cxnSpLocks noChangeShapeType="1"/>
            <a:stCxn id="21" idx="0"/>
            <a:endCxn id="20" idx="4"/>
          </p:cNvCxnSpPr>
          <p:nvPr/>
        </p:nvCxnSpPr>
        <p:spPr bwMode="auto">
          <a:xfrm flipV="1">
            <a:off x="2192837" y="2401003"/>
            <a:ext cx="158688" cy="29146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9" name="AutoShape 26">
            <a:extLst>
              <a:ext uri="{FF2B5EF4-FFF2-40B4-BE49-F238E27FC236}">
                <a16:creationId xmlns:a16="http://schemas.microsoft.com/office/drawing/2014/main" id="{777BC6DB-89C4-1642-99F3-B1BFDB57C305}"/>
              </a:ext>
            </a:extLst>
          </p:cNvPr>
          <p:cNvCxnSpPr>
            <a:cxnSpLocks noChangeShapeType="1"/>
            <a:stCxn id="14" idx="7"/>
            <a:endCxn id="19" idx="4"/>
          </p:cNvCxnSpPr>
          <p:nvPr/>
        </p:nvCxnSpPr>
        <p:spPr bwMode="auto">
          <a:xfrm flipV="1">
            <a:off x="1722606" y="1651946"/>
            <a:ext cx="152854" cy="46245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30" name="AutoShape 27">
            <a:extLst>
              <a:ext uri="{FF2B5EF4-FFF2-40B4-BE49-F238E27FC236}">
                <a16:creationId xmlns:a16="http://schemas.microsoft.com/office/drawing/2014/main" id="{EB2E7D07-CA6A-6142-B386-B8E0D6E271E1}"/>
              </a:ext>
            </a:extLst>
          </p:cNvPr>
          <p:cNvCxnSpPr>
            <a:cxnSpLocks noChangeShapeType="1"/>
            <a:stCxn id="20" idx="0"/>
            <a:endCxn id="19" idx="5"/>
          </p:cNvCxnSpPr>
          <p:nvPr/>
        </p:nvCxnSpPr>
        <p:spPr bwMode="auto">
          <a:xfrm flipH="1" flipV="1">
            <a:off x="1987476" y="1613085"/>
            <a:ext cx="364050" cy="50617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31" name="AutoShape 28">
            <a:extLst>
              <a:ext uri="{FF2B5EF4-FFF2-40B4-BE49-F238E27FC236}">
                <a16:creationId xmlns:a16="http://schemas.microsoft.com/office/drawing/2014/main" id="{7AECB320-4C52-1C4A-9AD7-2243148C3AD7}"/>
              </a:ext>
            </a:extLst>
          </p:cNvPr>
          <p:cNvCxnSpPr>
            <a:cxnSpLocks noChangeShapeType="1"/>
            <a:stCxn id="16" idx="7"/>
            <a:endCxn id="21" idx="3"/>
          </p:cNvCxnSpPr>
          <p:nvPr/>
        </p:nvCxnSpPr>
        <p:spPr bwMode="auto">
          <a:xfrm flipV="1">
            <a:off x="1722606" y="2935349"/>
            <a:ext cx="358215" cy="412904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32" name="AutoShape 29">
            <a:extLst>
              <a:ext uri="{FF2B5EF4-FFF2-40B4-BE49-F238E27FC236}">
                <a16:creationId xmlns:a16="http://schemas.microsoft.com/office/drawing/2014/main" id="{31032B4D-E1C7-774A-8C98-8A53A6B78A9C}"/>
              </a:ext>
            </a:extLst>
          </p:cNvPr>
          <p:cNvCxnSpPr>
            <a:cxnSpLocks noChangeShapeType="1"/>
            <a:stCxn id="17" idx="7"/>
            <a:endCxn id="22" idx="3"/>
          </p:cNvCxnSpPr>
          <p:nvPr/>
        </p:nvCxnSpPr>
        <p:spPr bwMode="auto">
          <a:xfrm flipV="1">
            <a:off x="2305047" y="2944697"/>
            <a:ext cx="357827" cy="41213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33" name="AutoShape 30">
            <a:extLst>
              <a:ext uri="{FF2B5EF4-FFF2-40B4-BE49-F238E27FC236}">
                <a16:creationId xmlns:a16="http://schemas.microsoft.com/office/drawing/2014/main" id="{4813ECAC-B673-7742-AE67-4E812BE4BE76}"/>
              </a:ext>
            </a:extLst>
          </p:cNvPr>
          <p:cNvCxnSpPr>
            <a:cxnSpLocks noChangeShapeType="1"/>
            <a:stCxn id="10" idx="0"/>
            <a:endCxn id="13" idx="3"/>
          </p:cNvCxnSpPr>
          <p:nvPr/>
        </p:nvCxnSpPr>
        <p:spPr bwMode="auto">
          <a:xfrm flipV="1">
            <a:off x="446098" y="2318422"/>
            <a:ext cx="364050" cy="37404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34" name="AutoShape 31">
            <a:extLst>
              <a:ext uri="{FF2B5EF4-FFF2-40B4-BE49-F238E27FC236}">
                <a16:creationId xmlns:a16="http://schemas.microsoft.com/office/drawing/2014/main" id="{E435E26F-D1E9-1C43-BB5D-D100C8EBDAD0}"/>
              </a:ext>
            </a:extLst>
          </p:cNvPr>
          <p:cNvCxnSpPr>
            <a:cxnSpLocks noChangeShapeType="1"/>
            <a:stCxn id="11" idx="7"/>
            <a:endCxn id="14" idx="3"/>
          </p:cNvCxnSpPr>
          <p:nvPr/>
        </p:nvCxnSpPr>
        <p:spPr bwMode="auto">
          <a:xfrm flipV="1">
            <a:off x="1140360" y="2318422"/>
            <a:ext cx="358216" cy="412904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35" name="AutoShape 32">
            <a:extLst>
              <a:ext uri="{FF2B5EF4-FFF2-40B4-BE49-F238E27FC236}">
                <a16:creationId xmlns:a16="http://schemas.microsoft.com/office/drawing/2014/main" id="{54B94217-09E2-234E-8927-B117B53421B7}"/>
              </a:ext>
            </a:extLst>
          </p:cNvPr>
          <p:cNvCxnSpPr>
            <a:cxnSpLocks noChangeShapeType="1"/>
            <a:stCxn id="22" idx="0"/>
          </p:cNvCxnSpPr>
          <p:nvPr/>
        </p:nvCxnSpPr>
        <p:spPr bwMode="auto">
          <a:xfrm flipH="1" flipV="1">
            <a:off x="2463541" y="2380071"/>
            <a:ext cx="311543" cy="33032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36" name="AutoShape 33">
            <a:extLst>
              <a:ext uri="{FF2B5EF4-FFF2-40B4-BE49-F238E27FC236}">
                <a16:creationId xmlns:a16="http://schemas.microsoft.com/office/drawing/2014/main" id="{07499AE7-07D7-9B48-B2A3-AF6E3354F986}"/>
              </a:ext>
            </a:extLst>
          </p:cNvPr>
          <p:cNvCxnSpPr>
            <a:cxnSpLocks noChangeShapeType="1"/>
            <a:stCxn id="17" idx="1"/>
            <a:endCxn id="12" idx="5"/>
          </p:cNvCxnSpPr>
          <p:nvPr/>
        </p:nvCxnSpPr>
        <p:spPr bwMode="auto">
          <a:xfrm flipH="1" flipV="1">
            <a:off x="1722606" y="2935349"/>
            <a:ext cx="358215" cy="412904"/>
          </a:xfrm>
          <a:prstGeom prst="straightConnector1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med" len="med"/>
          </a:ln>
        </p:spPr>
      </p:cxnSp>
      <p:cxnSp>
        <p:nvCxnSpPr>
          <p:cNvPr id="37" name="AutoShape 34">
            <a:extLst>
              <a:ext uri="{FF2B5EF4-FFF2-40B4-BE49-F238E27FC236}">
                <a16:creationId xmlns:a16="http://schemas.microsoft.com/office/drawing/2014/main" id="{32FEF7D0-E3BA-9E48-B274-1402BD779A7A}"/>
              </a:ext>
            </a:extLst>
          </p:cNvPr>
          <p:cNvCxnSpPr>
            <a:cxnSpLocks noChangeShapeType="1"/>
            <a:stCxn id="12" idx="1"/>
            <a:endCxn id="13" idx="5"/>
          </p:cNvCxnSpPr>
          <p:nvPr/>
        </p:nvCxnSpPr>
        <p:spPr bwMode="auto">
          <a:xfrm flipH="1" flipV="1">
            <a:off x="1034179" y="2318422"/>
            <a:ext cx="464397" cy="412904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38" name="AutoShape 35">
            <a:extLst>
              <a:ext uri="{FF2B5EF4-FFF2-40B4-BE49-F238E27FC236}">
                <a16:creationId xmlns:a16="http://schemas.microsoft.com/office/drawing/2014/main" id="{58F81CFF-1664-184F-92D2-F4C756EC3AD6}"/>
              </a:ext>
            </a:extLst>
          </p:cNvPr>
          <p:cNvCxnSpPr>
            <a:cxnSpLocks noChangeShapeType="1"/>
            <a:stCxn id="21" idx="1"/>
            <a:endCxn id="14" idx="5"/>
          </p:cNvCxnSpPr>
          <p:nvPr/>
        </p:nvCxnSpPr>
        <p:spPr bwMode="auto">
          <a:xfrm flipH="1" flipV="1">
            <a:off x="1722606" y="2318422"/>
            <a:ext cx="358215" cy="412904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39" name="AutoShape 36">
            <a:extLst>
              <a:ext uri="{FF2B5EF4-FFF2-40B4-BE49-F238E27FC236}">
                <a16:creationId xmlns:a16="http://schemas.microsoft.com/office/drawing/2014/main" id="{2CE0F004-FB4A-B84D-BF56-EB1AB26DA9CC}"/>
              </a:ext>
            </a:extLst>
          </p:cNvPr>
          <p:cNvCxnSpPr>
            <a:cxnSpLocks noChangeShapeType="1"/>
            <a:stCxn id="15" idx="1"/>
            <a:endCxn id="10" idx="4"/>
          </p:cNvCxnSpPr>
          <p:nvPr/>
        </p:nvCxnSpPr>
        <p:spPr bwMode="auto">
          <a:xfrm flipH="1" flipV="1">
            <a:off x="446098" y="2974211"/>
            <a:ext cx="470231" cy="37404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40" name="AutoShape 37">
            <a:extLst>
              <a:ext uri="{FF2B5EF4-FFF2-40B4-BE49-F238E27FC236}">
                <a16:creationId xmlns:a16="http://schemas.microsoft.com/office/drawing/2014/main" id="{CB51D96A-CC52-DC4C-8627-AC4F471B75AF}"/>
              </a:ext>
            </a:extLst>
          </p:cNvPr>
          <p:cNvCxnSpPr>
            <a:cxnSpLocks noChangeShapeType="1"/>
            <a:stCxn id="16" idx="1"/>
            <a:endCxn id="11" idx="5"/>
          </p:cNvCxnSpPr>
          <p:nvPr/>
        </p:nvCxnSpPr>
        <p:spPr bwMode="auto">
          <a:xfrm flipH="1" flipV="1">
            <a:off x="1140360" y="2935349"/>
            <a:ext cx="358216" cy="412904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41" name="AutoShape 38">
            <a:extLst>
              <a:ext uri="{FF2B5EF4-FFF2-40B4-BE49-F238E27FC236}">
                <a16:creationId xmlns:a16="http://schemas.microsoft.com/office/drawing/2014/main" id="{7F3EE932-B5F4-844B-AD84-F8D9ABEAEB65}"/>
              </a:ext>
            </a:extLst>
          </p:cNvPr>
          <p:cNvCxnSpPr>
            <a:cxnSpLocks noChangeShapeType="1"/>
            <a:stCxn id="14" idx="1"/>
            <a:endCxn id="18" idx="4"/>
          </p:cNvCxnSpPr>
          <p:nvPr/>
        </p:nvCxnSpPr>
        <p:spPr bwMode="auto">
          <a:xfrm flipH="1" flipV="1">
            <a:off x="1293214" y="1651946"/>
            <a:ext cx="205361" cy="46245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42" name="AutoShape 39">
            <a:extLst>
              <a:ext uri="{FF2B5EF4-FFF2-40B4-BE49-F238E27FC236}">
                <a16:creationId xmlns:a16="http://schemas.microsoft.com/office/drawing/2014/main" id="{1788A68C-46BC-CF40-8984-B3C53387B399}"/>
              </a:ext>
            </a:extLst>
          </p:cNvPr>
          <p:cNvCxnSpPr>
            <a:cxnSpLocks noChangeShapeType="1"/>
            <a:stCxn id="20" idx="1"/>
            <a:endCxn id="18" idx="5"/>
          </p:cNvCxnSpPr>
          <p:nvPr/>
        </p:nvCxnSpPr>
        <p:spPr bwMode="auto">
          <a:xfrm flipH="1" flipV="1">
            <a:off x="1405230" y="1613085"/>
            <a:ext cx="834280" cy="545034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43" name="AutoShape 40">
            <a:extLst>
              <a:ext uri="{FF2B5EF4-FFF2-40B4-BE49-F238E27FC236}">
                <a16:creationId xmlns:a16="http://schemas.microsoft.com/office/drawing/2014/main" id="{C10F0A2C-6C9A-B34A-A382-6F105BD15B7F}"/>
              </a:ext>
            </a:extLst>
          </p:cNvPr>
          <p:cNvCxnSpPr>
            <a:cxnSpLocks noChangeShapeType="1"/>
            <a:stCxn id="13" idx="7"/>
            <a:endCxn id="19" idx="3"/>
          </p:cNvCxnSpPr>
          <p:nvPr/>
        </p:nvCxnSpPr>
        <p:spPr bwMode="auto">
          <a:xfrm flipV="1">
            <a:off x="1034179" y="1613085"/>
            <a:ext cx="729266" cy="501314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44" name="AutoShape 41">
            <a:extLst>
              <a:ext uri="{FF2B5EF4-FFF2-40B4-BE49-F238E27FC236}">
                <a16:creationId xmlns:a16="http://schemas.microsoft.com/office/drawing/2014/main" id="{CC7851E0-32D9-E147-9069-216815F76704}"/>
              </a:ext>
            </a:extLst>
          </p:cNvPr>
          <p:cNvCxnSpPr>
            <a:cxnSpLocks noChangeShapeType="1"/>
            <a:stCxn id="13" idx="0"/>
            <a:endCxn id="18" idx="3"/>
          </p:cNvCxnSpPr>
          <p:nvPr/>
        </p:nvCxnSpPr>
        <p:spPr bwMode="auto">
          <a:xfrm flipV="1">
            <a:off x="922163" y="1613085"/>
            <a:ext cx="259035" cy="46245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45" name="AutoShape 42">
            <a:extLst>
              <a:ext uri="{FF2B5EF4-FFF2-40B4-BE49-F238E27FC236}">
                <a16:creationId xmlns:a16="http://schemas.microsoft.com/office/drawing/2014/main" id="{EE7C50B5-F9B0-D249-B895-083F1229D17D}"/>
              </a:ext>
            </a:extLst>
          </p:cNvPr>
          <p:cNvCxnSpPr>
            <a:cxnSpLocks noChangeShapeType="1"/>
            <a:stCxn id="12" idx="7"/>
            <a:endCxn id="20" idx="3"/>
          </p:cNvCxnSpPr>
          <p:nvPr/>
        </p:nvCxnSpPr>
        <p:spPr bwMode="auto">
          <a:xfrm flipV="1">
            <a:off x="1722606" y="2362141"/>
            <a:ext cx="516904" cy="36918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46" name="AutoShape 43">
            <a:extLst>
              <a:ext uri="{FF2B5EF4-FFF2-40B4-BE49-F238E27FC236}">
                <a16:creationId xmlns:a16="http://schemas.microsoft.com/office/drawing/2014/main" id="{2DC0DDFA-B794-6A43-965D-482967055AB8}"/>
              </a:ext>
            </a:extLst>
          </p:cNvPr>
          <p:cNvCxnSpPr>
            <a:cxnSpLocks noChangeShapeType="1"/>
            <a:stCxn id="15" idx="7"/>
            <a:endCxn id="12" idx="3"/>
          </p:cNvCxnSpPr>
          <p:nvPr/>
        </p:nvCxnSpPr>
        <p:spPr bwMode="auto">
          <a:xfrm flipV="1">
            <a:off x="1140360" y="2935349"/>
            <a:ext cx="358216" cy="412904"/>
          </a:xfrm>
          <a:prstGeom prst="straightConnector1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med" len="med"/>
          </a:ln>
        </p:spPr>
      </p:cxnSp>
      <p:cxnSp>
        <p:nvCxnSpPr>
          <p:cNvPr id="47" name="AutoShape 44">
            <a:extLst>
              <a:ext uri="{FF2B5EF4-FFF2-40B4-BE49-F238E27FC236}">
                <a16:creationId xmlns:a16="http://schemas.microsoft.com/office/drawing/2014/main" id="{B578A20A-2DAC-4C40-821C-A08E9EADCB32}"/>
              </a:ext>
            </a:extLst>
          </p:cNvPr>
          <p:cNvCxnSpPr>
            <a:cxnSpLocks noChangeShapeType="1"/>
            <a:stCxn id="10" idx="7"/>
            <a:endCxn id="14" idx="2"/>
          </p:cNvCxnSpPr>
          <p:nvPr/>
        </p:nvCxnSpPr>
        <p:spPr bwMode="auto">
          <a:xfrm flipV="1">
            <a:off x="558114" y="2216410"/>
            <a:ext cx="883287" cy="51491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48" name="AutoShape 45">
            <a:extLst>
              <a:ext uri="{FF2B5EF4-FFF2-40B4-BE49-F238E27FC236}">
                <a16:creationId xmlns:a16="http://schemas.microsoft.com/office/drawing/2014/main" id="{3CB4B636-0107-254D-A8B8-69BB0FE488C5}"/>
              </a:ext>
            </a:extLst>
          </p:cNvPr>
          <p:cNvCxnSpPr>
            <a:cxnSpLocks noChangeShapeType="1"/>
            <a:stCxn id="22" idx="1"/>
            <a:endCxn id="14" idx="6"/>
          </p:cNvCxnSpPr>
          <p:nvPr/>
        </p:nvCxnSpPr>
        <p:spPr bwMode="auto">
          <a:xfrm flipH="1" flipV="1">
            <a:off x="1769280" y="2216411"/>
            <a:ext cx="893594" cy="54142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49" name="Oval 48">
            <a:extLst>
              <a:ext uri="{FF2B5EF4-FFF2-40B4-BE49-F238E27FC236}">
                <a16:creationId xmlns:a16="http://schemas.microsoft.com/office/drawing/2014/main" id="{6D59A67C-4333-3D4F-999E-D24535F3B9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87650" y="1691630"/>
            <a:ext cx="476066" cy="396389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TW" altLang="en-US">
              <a:solidFill>
                <a:prstClr val="black"/>
              </a:solidFill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015960AC-1DE2-CA44-89FA-3B3AD9A0B7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14279" y="2617021"/>
            <a:ext cx="476066" cy="396389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TW" altLang="en-US">
              <a:solidFill>
                <a:prstClr val="black"/>
              </a:solidFill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C4B7E533-1037-C44E-8BDA-B742E39E97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87650" y="2617021"/>
            <a:ext cx="476066" cy="396389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TW" altLang="en-US">
              <a:solidFill>
                <a:prstClr val="black"/>
              </a:solidFill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FAF70BAD-B8DA-3A4C-9339-F23B2F7862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61019" y="2617021"/>
            <a:ext cx="476066" cy="396389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TW" altLang="en-US">
              <a:solidFill>
                <a:prstClr val="black"/>
              </a:solidFill>
            </a:endParaRPr>
          </a:p>
        </p:txBody>
      </p:sp>
      <p:cxnSp>
        <p:nvCxnSpPr>
          <p:cNvPr id="53" name="AutoShape 20">
            <a:extLst>
              <a:ext uri="{FF2B5EF4-FFF2-40B4-BE49-F238E27FC236}">
                <a16:creationId xmlns:a16="http://schemas.microsoft.com/office/drawing/2014/main" id="{F15D2979-B260-034A-8D61-408AC3691CA1}"/>
              </a:ext>
            </a:extLst>
          </p:cNvPr>
          <p:cNvCxnSpPr>
            <a:cxnSpLocks noChangeShapeType="1"/>
            <a:stCxn id="51" idx="0"/>
            <a:endCxn id="49" idx="4"/>
          </p:cNvCxnSpPr>
          <p:nvPr/>
        </p:nvCxnSpPr>
        <p:spPr bwMode="auto">
          <a:xfrm flipV="1">
            <a:off x="4825682" y="2101135"/>
            <a:ext cx="0" cy="50277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54" name="AutoShape 33">
            <a:extLst>
              <a:ext uri="{FF2B5EF4-FFF2-40B4-BE49-F238E27FC236}">
                <a16:creationId xmlns:a16="http://schemas.microsoft.com/office/drawing/2014/main" id="{CA1D7BFC-B3E8-FD40-A45C-B399EAA09099}"/>
              </a:ext>
            </a:extLst>
          </p:cNvPr>
          <p:cNvCxnSpPr>
            <a:cxnSpLocks noChangeShapeType="1"/>
            <a:stCxn id="52" idx="1"/>
            <a:endCxn id="49" idx="5"/>
          </p:cNvCxnSpPr>
          <p:nvPr/>
        </p:nvCxnSpPr>
        <p:spPr bwMode="auto">
          <a:xfrm flipH="1" flipV="1">
            <a:off x="4993704" y="2042842"/>
            <a:ext cx="537323" cy="61935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55" name="AutoShape 43">
            <a:extLst>
              <a:ext uri="{FF2B5EF4-FFF2-40B4-BE49-F238E27FC236}">
                <a16:creationId xmlns:a16="http://schemas.microsoft.com/office/drawing/2014/main" id="{AD646BE3-31CE-4F41-B7AE-06B24269B1DE}"/>
              </a:ext>
            </a:extLst>
          </p:cNvPr>
          <p:cNvCxnSpPr>
            <a:cxnSpLocks noChangeShapeType="1"/>
            <a:stCxn id="50" idx="7"/>
            <a:endCxn id="49" idx="3"/>
          </p:cNvCxnSpPr>
          <p:nvPr/>
        </p:nvCxnSpPr>
        <p:spPr bwMode="auto">
          <a:xfrm flipV="1">
            <a:off x="4120335" y="2042842"/>
            <a:ext cx="537324" cy="61935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97335819-E320-2A44-8277-A0AB7E8E0FF0}"/>
              </a:ext>
            </a:extLst>
          </p:cNvPr>
          <p:cNvSpPr txBox="1"/>
          <p:nvPr/>
        </p:nvSpPr>
        <p:spPr>
          <a:xfrm>
            <a:off x="3749949" y="2996739"/>
            <a:ext cx="3818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prstClr val="black"/>
                </a:solidFill>
              </a:rPr>
              <a:t>x</a:t>
            </a:r>
            <a:r>
              <a:rPr lang="en-US" sz="2000" baseline="-25000" dirty="0">
                <a:solidFill>
                  <a:prstClr val="black"/>
                </a:solidFill>
              </a:rPr>
              <a:t>1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99F9AEA-B147-B047-86E4-E0A6291F29CB}"/>
              </a:ext>
            </a:extLst>
          </p:cNvPr>
          <p:cNvSpPr txBox="1"/>
          <p:nvPr/>
        </p:nvSpPr>
        <p:spPr>
          <a:xfrm>
            <a:off x="4631975" y="2996739"/>
            <a:ext cx="3818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prstClr val="black"/>
                </a:solidFill>
              </a:rPr>
              <a:t>x</a:t>
            </a:r>
            <a:r>
              <a:rPr lang="en-US" sz="2000" baseline="-25000" dirty="0">
                <a:solidFill>
                  <a:prstClr val="black"/>
                </a:solidFill>
              </a:rPr>
              <a:t>2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6A90993-7445-A04A-A0BB-CD7600E3A03A}"/>
              </a:ext>
            </a:extLst>
          </p:cNvPr>
          <p:cNvSpPr txBox="1"/>
          <p:nvPr/>
        </p:nvSpPr>
        <p:spPr>
          <a:xfrm>
            <a:off x="5522966" y="2996739"/>
            <a:ext cx="3818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prstClr val="black"/>
                </a:solidFill>
              </a:rPr>
              <a:t>x</a:t>
            </a:r>
            <a:r>
              <a:rPr lang="en-US" sz="2000" baseline="-25000" dirty="0">
                <a:solidFill>
                  <a:prstClr val="black"/>
                </a:solidFill>
              </a:rPr>
              <a:t>3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1C347038-58C1-D04F-80BB-F1A1600BE3FC}"/>
              </a:ext>
            </a:extLst>
          </p:cNvPr>
          <p:cNvSpPr txBox="1"/>
          <p:nvPr/>
        </p:nvSpPr>
        <p:spPr>
          <a:xfrm>
            <a:off x="3898938" y="2051670"/>
            <a:ext cx="4539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prstClr val="black"/>
                </a:solidFill>
              </a:rPr>
              <a:t>w</a:t>
            </a:r>
            <a:r>
              <a:rPr lang="en-US" sz="2000" baseline="-25000" dirty="0">
                <a:solidFill>
                  <a:prstClr val="black"/>
                </a:solidFill>
              </a:rPr>
              <a:t>1</a:t>
            </a:r>
          </a:p>
        </p:txBody>
      </p:sp>
      <p:sp>
        <p:nvSpPr>
          <p:cNvPr id="60" name="TextBox 60">
            <a:extLst>
              <a:ext uri="{FF2B5EF4-FFF2-40B4-BE49-F238E27FC236}">
                <a16:creationId xmlns:a16="http://schemas.microsoft.com/office/drawing/2014/main" id="{1E949F04-8176-D941-9C49-F7FFB5536E5B}"/>
              </a:ext>
            </a:extLst>
          </p:cNvPr>
          <p:cNvSpPr txBox="1"/>
          <p:nvPr/>
        </p:nvSpPr>
        <p:spPr>
          <a:xfrm>
            <a:off x="4438854" y="2123678"/>
            <a:ext cx="4539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prstClr val="black"/>
                </a:solidFill>
              </a:rPr>
              <a:t>w</a:t>
            </a:r>
            <a:r>
              <a:rPr lang="en-US" sz="2000" baseline="-25000" dirty="0">
                <a:solidFill>
                  <a:prstClr val="black"/>
                </a:solidFill>
              </a:rPr>
              <a:t>2</a:t>
            </a:r>
          </a:p>
        </p:txBody>
      </p:sp>
      <p:sp>
        <p:nvSpPr>
          <p:cNvPr id="61" name="TextBox 61">
            <a:extLst>
              <a:ext uri="{FF2B5EF4-FFF2-40B4-BE49-F238E27FC236}">
                <a16:creationId xmlns:a16="http://schemas.microsoft.com/office/drawing/2014/main" id="{A444E3F6-52A4-0742-873C-187AEE536EA0}"/>
              </a:ext>
            </a:extLst>
          </p:cNvPr>
          <p:cNvSpPr txBox="1"/>
          <p:nvPr/>
        </p:nvSpPr>
        <p:spPr>
          <a:xfrm>
            <a:off x="5221977" y="2056713"/>
            <a:ext cx="4539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prstClr val="black"/>
                </a:solidFill>
              </a:rPr>
              <a:t>w</a:t>
            </a:r>
            <a:r>
              <a:rPr lang="en-US" sz="2000" baseline="-25000" dirty="0">
                <a:solidFill>
                  <a:prstClr val="black"/>
                </a:solidFill>
              </a:rPr>
              <a:t>3</a:t>
            </a:r>
          </a:p>
        </p:txBody>
      </p:sp>
      <p:sp>
        <p:nvSpPr>
          <p:cNvPr id="62" name="TextBox 62">
            <a:extLst>
              <a:ext uri="{FF2B5EF4-FFF2-40B4-BE49-F238E27FC236}">
                <a16:creationId xmlns:a16="http://schemas.microsoft.com/office/drawing/2014/main" id="{377F2DDB-A0C4-C840-B3FF-7382F72C84F6}"/>
              </a:ext>
            </a:extLst>
          </p:cNvPr>
          <p:cNvSpPr txBox="1"/>
          <p:nvPr/>
        </p:nvSpPr>
        <p:spPr>
          <a:xfrm>
            <a:off x="4568932" y="971550"/>
            <a:ext cx="5725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prstClr val="black"/>
                </a:solidFill>
              </a:rPr>
              <a:t>g(x)</a:t>
            </a:r>
          </a:p>
        </p:txBody>
      </p:sp>
      <p:cxnSp>
        <p:nvCxnSpPr>
          <p:cNvPr id="63" name="AutoShape 20">
            <a:extLst>
              <a:ext uri="{FF2B5EF4-FFF2-40B4-BE49-F238E27FC236}">
                <a16:creationId xmlns:a16="http://schemas.microsoft.com/office/drawing/2014/main" id="{823099B6-5CC8-024A-823B-BD325EC5A363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4839034" y="1350804"/>
            <a:ext cx="0" cy="2880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pic>
        <p:nvPicPr>
          <p:cNvPr id="66" name="Picture 5">
            <a:extLst>
              <a:ext uri="{FF2B5EF4-FFF2-40B4-BE49-F238E27FC236}">
                <a16:creationId xmlns:a16="http://schemas.microsoft.com/office/drawing/2014/main" id="{90386C5C-D8E2-C54A-BCF9-A306BDCA09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671970" y="1542112"/>
            <a:ext cx="2133600" cy="1419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3468BE3D-3E64-FC4C-A9DE-88770CC6ED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8712" y="3638869"/>
            <a:ext cx="4148224" cy="808679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47BB2D1A-5943-7E4A-8817-108C7EB1DB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4286" y="2996739"/>
            <a:ext cx="7112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6340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6124" y="139064"/>
            <a:ext cx="4040504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800" spc="-5" dirty="0"/>
              <a:t>Back propagation</a:t>
            </a:r>
            <a:endParaRPr sz="2800" dirty="0"/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9132FF55-64E9-5048-B62B-DF1C54B99A0C}"/>
              </a:ext>
            </a:extLst>
          </p:cNvPr>
          <p:cNvSpPr txBox="1">
            <a:spLocks/>
          </p:cNvSpPr>
          <p:nvPr/>
        </p:nvSpPr>
        <p:spPr>
          <a:xfrm>
            <a:off x="762000" y="1213927"/>
            <a:ext cx="1633624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800" b="0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1800" b="1" kern="0" spc="-5" dirty="0"/>
              <a:t>Forward:</a:t>
            </a:r>
            <a:endParaRPr lang="en-US" sz="1800" b="1" kern="0" dirty="0"/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36030B67-16D2-984F-8C89-745B9AED415A}"/>
              </a:ext>
            </a:extLst>
          </p:cNvPr>
          <p:cNvSpPr txBox="1">
            <a:spLocks/>
          </p:cNvSpPr>
          <p:nvPr/>
        </p:nvSpPr>
        <p:spPr>
          <a:xfrm>
            <a:off x="4220691" y="524652"/>
            <a:ext cx="1633624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800" b="0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1800" b="1" kern="0" spc="-5" dirty="0"/>
              <a:t>Backward:</a:t>
            </a:r>
            <a:endParaRPr lang="en-US" sz="1800" b="1" kern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82385FB2-1EE0-094F-BB55-1CD2295BB5F7}"/>
                  </a:ext>
                </a:extLst>
              </p:cNvPr>
              <p:cNvSpPr txBox="1"/>
              <p:nvPr/>
            </p:nvSpPr>
            <p:spPr>
              <a:xfrm>
                <a:off x="527181" y="1941145"/>
                <a:ext cx="3502261" cy="152150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b>
                        <m:sSub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en-US" altLang="zh-CN" sz="2400" b="0" i="0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kumimoji="1" lang="en-US" altLang="zh-CN" sz="2400" b="0" i="0" smtClean="0">
                          <a:latin typeface="Cambria Math" panose="02040503050406030204" pitchFamily="18" charset="0"/>
                        </a:rPr>
                        <m:t>tanh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⁡(</m:t>
                      </m:r>
                      <m:sSub>
                        <m:sSub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kumimoji="1" lang="en-US" altLang="zh-CN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zh-CN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zh-CN" sz="2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kumimoji="1" lang="en-US" altLang="zh-CN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b>
                        <m:sSubPr>
                          <m:ctrlPr>
                            <a:rPr kumimoji="1"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zh-CN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en-US" altLang="zh-CN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1" lang="en-US" altLang="zh-CN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kumimoji="1" lang="en-US" altLang="zh-CN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kumimoji="1" lang="en-US" altLang="zh-CN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zh-CN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kumimoji="1" lang="en-US" altLang="zh-CN" sz="2400" b="0" i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softmax</m:t>
                      </m:r>
                      <m:r>
                        <a:rPr kumimoji="1" lang="en-US" altLang="zh-CN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zh-CN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zh-CN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82385FB2-1EE0-094F-BB55-1CD2295BB5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181" y="1941145"/>
                <a:ext cx="3502261" cy="1521507"/>
              </a:xfrm>
              <a:prstGeom prst="rect">
                <a:avLst/>
              </a:prstGeom>
              <a:blipFill>
                <a:blip r:embed="rId2"/>
                <a:stretch>
                  <a:fillRect b="-330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DCAC40E4-8942-DE47-8919-9A720ECA17E3}"/>
                  </a:ext>
                </a:extLst>
              </p:cNvPr>
              <p:cNvSpPr txBox="1"/>
              <p:nvPr/>
            </p:nvSpPr>
            <p:spPr>
              <a:xfrm>
                <a:off x="4365667" y="977485"/>
                <a:ext cx="4461734" cy="76270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kumimoji="1"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kumimoji="1"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kumimoji="1"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kumimoji="1"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d>
                        <m:dPr>
                          <m:ctrlPr>
                            <a:rPr kumimoji="1" lang="en-US" altLang="zh-CN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kumimoji="1"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kumimoji="1"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kumimoji="1"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kumimoji="1" lang="en-US" altLang="zh-CN" sz="2400" b="0" i="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DCAC40E4-8942-DE47-8919-9A720ECA17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5667" y="977485"/>
                <a:ext cx="4461734" cy="762709"/>
              </a:xfrm>
              <a:prstGeom prst="rect">
                <a:avLst/>
              </a:prstGeom>
              <a:blipFill>
                <a:blip r:embed="rId3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637A4346-ED51-0748-A7E2-A9CE3457BB0B}"/>
                  </a:ext>
                </a:extLst>
              </p:cNvPr>
              <p:cNvSpPr txBox="1"/>
              <p:nvPr/>
            </p:nvSpPr>
            <p:spPr>
              <a:xfrm>
                <a:off x="4106090" y="2021580"/>
                <a:ext cx="4461734" cy="76270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kumimoji="1"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kumimoji="1"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kumimoji="1" lang="en-US" altLang="zh-CN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kumimoji="1" lang="en-US" altLang="zh-CN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kumimoji="1"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kumimoji="1"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kumimoji="1"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kumimoji="1" lang="en-US" altLang="zh-CN" sz="2400" b="0" i="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637A4346-ED51-0748-A7E2-A9CE3457BB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6090" y="2021580"/>
                <a:ext cx="4461734" cy="762709"/>
              </a:xfrm>
              <a:prstGeom prst="rect">
                <a:avLst/>
              </a:prstGeom>
              <a:blipFill>
                <a:blip r:embed="rId4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881D90F6-0904-A346-AE35-CAC5E2CD82AE}"/>
                  </a:ext>
                </a:extLst>
              </p:cNvPr>
              <p:cNvSpPr txBox="1"/>
              <p:nvPr/>
            </p:nvSpPr>
            <p:spPr>
              <a:xfrm>
                <a:off x="4329572" y="3098762"/>
                <a:ext cx="3841743" cy="76270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kumimoji="1"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kumimoji="1"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kumimoji="1"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kumimoji="1"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kumimoji="1" lang="en-US" altLang="zh-CN" sz="2400" b="0" i="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881D90F6-0904-A346-AE35-CAC5E2CD82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9572" y="3098762"/>
                <a:ext cx="3841743" cy="762709"/>
              </a:xfrm>
              <a:prstGeom prst="rect">
                <a:avLst/>
              </a:prstGeom>
              <a:blipFill>
                <a:blip r:embed="rId5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8781AEA3-E867-D84E-AD71-31095ABAEFD6}"/>
                  </a:ext>
                </a:extLst>
              </p:cNvPr>
              <p:cNvSpPr/>
              <p:nvPr/>
            </p:nvSpPr>
            <p:spPr>
              <a:xfrm>
                <a:off x="5277934" y="4187490"/>
                <a:ext cx="97250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kumimoji="1" lang="en-US" altLang="zh-CN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kumimoji="1" lang="en-US" altLang="zh-CN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CN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kumimoji="1" lang="en-US" altLang="zh-CN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kumimoji="1" lang="en-US" altLang="zh-CN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8781AEA3-E867-D84E-AD71-31095ABAEF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7934" y="4187490"/>
                <a:ext cx="972509" cy="369332"/>
              </a:xfrm>
              <a:prstGeom prst="rect">
                <a:avLst/>
              </a:prstGeom>
              <a:blipFill>
                <a:blip r:embed="rId6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27355BC1-AEDA-DD40-9B92-8C4AD2AD102F}"/>
                  </a:ext>
                </a:extLst>
              </p:cNvPr>
              <p:cNvSpPr/>
              <p:nvPr/>
            </p:nvSpPr>
            <p:spPr>
              <a:xfrm>
                <a:off x="6179970" y="4187490"/>
                <a:ext cx="53386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27355BC1-AEDA-DD40-9B92-8C4AD2AD10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9970" y="4187490"/>
                <a:ext cx="533864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F5EFD610-84FA-8E44-A8B7-A26EDDDDC4B1}"/>
                  </a:ext>
                </a:extLst>
              </p:cNvPr>
              <p:cNvSpPr/>
              <p:nvPr/>
            </p:nvSpPr>
            <p:spPr>
              <a:xfrm>
                <a:off x="6634460" y="4187490"/>
                <a:ext cx="163467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(1−</m:t>
                      </m:r>
                      <m:sSup>
                        <m:sSupPr>
                          <m:ctrlPr>
                            <a:rPr kumimoji="1" lang="en-US" altLang="zh-CN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𝑡𝑎𝑛h</m:t>
                          </m:r>
                        </m:e>
                        <m:sup>
                          <m:r>
                            <a:rPr kumimoji="1" lang="en-US" altLang="zh-CN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kumimoji="1" lang="en-US" altLang="zh-CN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kumimoji="1" lang="en-US" altLang="zh-CN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CN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F5EFD610-84FA-8E44-A8B7-A26EDDDDC4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4460" y="4187490"/>
                <a:ext cx="1634678" cy="369332"/>
              </a:xfrm>
              <a:prstGeom prst="rect">
                <a:avLst/>
              </a:prstGeom>
              <a:blipFill>
                <a:blip r:embed="rId8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2274BE56-C0C9-5E47-9876-DB1F69A2BE10}"/>
                  </a:ext>
                </a:extLst>
              </p:cNvPr>
              <p:cNvSpPr/>
              <p:nvPr/>
            </p:nvSpPr>
            <p:spPr>
              <a:xfrm>
                <a:off x="8226035" y="4199660"/>
                <a:ext cx="4924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2274BE56-C0C9-5E47-9876-DB1F69A2BE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6035" y="4199660"/>
                <a:ext cx="492443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直线箭头连接符 16">
            <a:extLst>
              <a:ext uri="{FF2B5EF4-FFF2-40B4-BE49-F238E27FC236}">
                <a16:creationId xmlns:a16="http://schemas.microsoft.com/office/drawing/2014/main" id="{1FDDB790-7D05-064C-9C03-157E511AB04D}"/>
              </a:ext>
            </a:extLst>
          </p:cNvPr>
          <p:cNvCxnSpPr>
            <a:stCxn id="5" idx="0"/>
          </p:cNvCxnSpPr>
          <p:nvPr/>
        </p:nvCxnSpPr>
        <p:spPr>
          <a:xfrm flipH="1" flipV="1">
            <a:off x="5764188" y="3861471"/>
            <a:ext cx="1" cy="3260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线箭头连接符 17">
            <a:extLst>
              <a:ext uri="{FF2B5EF4-FFF2-40B4-BE49-F238E27FC236}">
                <a16:creationId xmlns:a16="http://schemas.microsoft.com/office/drawing/2014/main" id="{0A2C27C8-B496-434C-BD0A-CE59CE4E52CF}"/>
              </a:ext>
            </a:extLst>
          </p:cNvPr>
          <p:cNvCxnSpPr>
            <a:cxnSpLocks/>
            <a:stCxn id="6" idx="0"/>
          </p:cNvCxnSpPr>
          <p:nvPr/>
        </p:nvCxnSpPr>
        <p:spPr>
          <a:xfrm flipH="1" flipV="1">
            <a:off x="6442452" y="3861472"/>
            <a:ext cx="4450" cy="3260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线箭头连接符 20">
            <a:extLst>
              <a:ext uri="{FF2B5EF4-FFF2-40B4-BE49-F238E27FC236}">
                <a16:creationId xmlns:a16="http://schemas.microsoft.com/office/drawing/2014/main" id="{DBA21752-252A-5C4D-9E22-0C3E4DDAE999}"/>
              </a:ext>
            </a:extLst>
          </p:cNvPr>
          <p:cNvCxnSpPr>
            <a:cxnSpLocks/>
            <a:stCxn id="14" idx="0"/>
          </p:cNvCxnSpPr>
          <p:nvPr/>
        </p:nvCxnSpPr>
        <p:spPr>
          <a:xfrm flipH="1" flipV="1">
            <a:off x="6965497" y="3861472"/>
            <a:ext cx="486302" cy="3260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线箭头连接符 23">
            <a:extLst>
              <a:ext uri="{FF2B5EF4-FFF2-40B4-BE49-F238E27FC236}">
                <a16:creationId xmlns:a16="http://schemas.microsoft.com/office/drawing/2014/main" id="{C8865B11-EEB7-454E-BCE2-57EE728FFB87}"/>
              </a:ext>
            </a:extLst>
          </p:cNvPr>
          <p:cNvCxnSpPr>
            <a:cxnSpLocks/>
            <a:stCxn id="15" idx="0"/>
          </p:cNvCxnSpPr>
          <p:nvPr/>
        </p:nvCxnSpPr>
        <p:spPr>
          <a:xfrm flipH="1" flipV="1">
            <a:off x="7671777" y="3861472"/>
            <a:ext cx="800480" cy="3381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F4C049C4-19F4-0545-9423-45413D890BD3}"/>
                  </a:ext>
                </a:extLst>
              </p:cNvPr>
              <p:cNvSpPr txBox="1"/>
              <p:nvPr/>
            </p:nvSpPr>
            <p:spPr>
              <a:xfrm>
                <a:off x="782586" y="3863875"/>
                <a:ext cx="2587760" cy="5275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CN" alt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zh-CN" b="0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tanh</m:t>
                          </m:r>
                          <m:r>
                            <a:rPr lang="en-US" altLang="zh-CN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en-US" altLang="zh-CN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zh-CN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zh-CN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=1−</m:t>
                      </m:r>
                      <m:func>
                        <m:funcPr>
                          <m:ctrlPr>
                            <a:rPr lang="en-US" altLang="zh-CN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altLang="zh-CN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tanh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fName>
                        <m:e>
                          <m:r>
                            <a:rPr lang="en-US" altLang="zh-CN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F4C049C4-19F4-0545-9423-45413D890B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586" y="3863875"/>
                <a:ext cx="2587760" cy="527580"/>
              </a:xfrm>
              <a:prstGeom prst="rect">
                <a:avLst/>
              </a:prstGeom>
              <a:blipFill>
                <a:blip r:embed="rId10"/>
                <a:stretch>
                  <a:fillRect l="-1463" t="-9524" r="-2927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45684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3" grpId="0"/>
      <p:bldP spid="5" grpId="0"/>
      <p:bldP spid="6" grpId="0"/>
      <p:bldP spid="14" grpId="0"/>
      <p:bldP spid="1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6124" y="139064"/>
            <a:ext cx="4040504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800" spc="-5" dirty="0"/>
              <a:t>Back propagation</a:t>
            </a:r>
            <a:endParaRPr sz="2800" dirty="0"/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9132FF55-64E9-5048-B62B-DF1C54B99A0C}"/>
              </a:ext>
            </a:extLst>
          </p:cNvPr>
          <p:cNvSpPr txBox="1">
            <a:spLocks/>
          </p:cNvSpPr>
          <p:nvPr/>
        </p:nvSpPr>
        <p:spPr>
          <a:xfrm>
            <a:off x="576176" y="1047750"/>
            <a:ext cx="1633624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800" b="0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1800" b="1" kern="0" spc="-5" dirty="0"/>
              <a:t>Forward:</a:t>
            </a:r>
            <a:endParaRPr lang="en-US" sz="1800" b="1" kern="0" dirty="0"/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36030B67-16D2-984F-8C89-745B9AED415A}"/>
              </a:ext>
            </a:extLst>
          </p:cNvPr>
          <p:cNvSpPr txBox="1">
            <a:spLocks/>
          </p:cNvSpPr>
          <p:nvPr/>
        </p:nvSpPr>
        <p:spPr>
          <a:xfrm>
            <a:off x="4800600" y="210097"/>
            <a:ext cx="1633624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800" b="0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1800" b="1" kern="0" spc="-5" dirty="0"/>
              <a:t>Backward:</a:t>
            </a:r>
            <a:endParaRPr lang="en-US" sz="1800" b="1" kern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82385FB2-1EE0-094F-BB55-1CD2295BB5F7}"/>
                  </a:ext>
                </a:extLst>
              </p:cNvPr>
              <p:cNvSpPr txBox="1"/>
              <p:nvPr/>
            </p:nvSpPr>
            <p:spPr>
              <a:xfrm>
                <a:off x="-457199" y="2054187"/>
                <a:ext cx="4800600" cy="152150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b>
                        <m:sSub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en-US" altLang="zh-CN" sz="2400" b="0" i="0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kumimoji="1" lang="en-US" altLang="zh-CN" sz="2400" b="0" i="0" smtClean="0">
                          <a:latin typeface="Cambria Math" panose="02040503050406030204" pitchFamily="18" charset="0"/>
                        </a:rPr>
                        <m:t>tanh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⁡(</m:t>
                      </m:r>
                      <m:sSub>
                        <m:sSub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kumimoji="1" lang="en-US" altLang="zh-CN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zh-CN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zh-CN" sz="2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kumimoji="1" lang="en-US" altLang="zh-CN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b>
                        <m:sSubPr>
                          <m:ctrlPr>
                            <a:rPr kumimoji="1"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zh-CN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en-US" altLang="zh-CN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1" lang="en-US" altLang="zh-CN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kumimoji="1" lang="en-US" altLang="zh-CN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kumimoji="1" lang="en-US" altLang="zh-CN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zh-CN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kumimoji="1" lang="en-US" altLang="zh-CN" sz="2400" b="0" i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softmax</m:t>
                      </m:r>
                      <m:r>
                        <a:rPr kumimoji="1" lang="en-US" altLang="zh-CN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zh-CN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zh-CN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82385FB2-1EE0-094F-BB55-1CD2295BB5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57199" y="2054187"/>
                <a:ext cx="4800600" cy="1521507"/>
              </a:xfrm>
              <a:prstGeom prst="rect">
                <a:avLst/>
              </a:prstGeom>
              <a:blipFill>
                <a:blip r:embed="rId3"/>
                <a:stretch>
                  <a:fillRect b="-4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90FD2ACE-28C8-7641-BE95-3F70AE5CACD8}"/>
                  </a:ext>
                </a:extLst>
              </p:cNvPr>
              <p:cNvSpPr txBox="1"/>
              <p:nvPr/>
            </p:nvSpPr>
            <p:spPr>
              <a:xfrm>
                <a:off x="4800600" y="756740"/>
                <a:ext cx="2924840" cy="28777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altLang="zh-CN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tanh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∘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Sup>
                        <m:sSub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</m:oMath>
                  </m:oMathPara>
                </a14:m>
                <a:endParaRPr lang="en-US" altLang="zh-CN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90FD2ACE-28C8-7641-BE95-3F70AE5CAC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0600" y="756740"/>
                <a:ext cx="2924840" cy="2877711"/>
              </a:xfrm>
              <a:prstGeom prst="rect">
                <a:avLst/>
              </a:prstGeom>
              <a:blipFill>
                <a:blip r:embed="rId4"/>
                <a:stretch>
                  <a:fillRect l="-1732" t="-1316" b="-8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978233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6124" y="139064"/>
            <a:ext cx="4040504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800" spc="-5" dirty="0"/>
              <a:t>Summary</a:t>
            </a:r>
            <a:endParaRPr sz="2800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28A5B534-6CB5-B24E-9011-846D5694E5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40913"/>
            <a:ext cx="9058110" cy="3231037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79D72C02-F8DD-134E-A937-4AA18E9830EA}"/>
              </a:ext>
            </a:extLst>
          </p:cNvPr>
          <p:cNvSpPr txBox="1"/>
          <p:nvPr/>
        </p:nvSpPr>
        <p:spPr>
          <a:xfrm>
            <a:off x="1604840" y="4543767"/>
            <a:ext cx="754578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500" dirty="0"/>
              <a:t>Ref:</a:t>
            </a:r>
            <a:r>
              <a:rPr lang="zh-CN" altLang="en-US" sz="1500" dirty="0"/>
              <a:t> </a:t>
            </a:r>
            <a:r>
              <a:rPr lang="en-US" altLang="zh-CN" sz="1500" dirty="0"/>
              <a:t>https://</a:t>
            </a:r>
            <a:r>
              <a:rPr lang="en-US" altLang="zh-CN" sz="1500" dirty="0" err="1"/>
              <a:t>stanford.edu</a:t>
            </a:r>
            <a:r>
              <a:rPr lang="en-US" altLang="zh-CN" sz="1500" dirty="0"/>
              <a:t>/~</a:t>
            </a:r>
            <a:r>
              <a:rPr lang="en-US" altLang="zh-CN" sz="1500" dirty="0" err="1"/>
              <a:t>shervine</a:t>
            </a:r>
            <a:r>
              <a:rPr lang="en-US" altLang="zh-CN" sz="1500" dirty="0"/>
              <a:t>/teaching/cs-230/</a:t>
            </a:r>
            <a:r>
              <a:rPr lang="en-US" altLang="zh-CN" sz="1500" dirty="0" err="1"/>
              <a:t>cheatsheet</a:t>
            </a:r>
            <a:r>
              <a:rPr lang="en-US" altLang="zh-CN" sz="1500" dirty="0"/>
              <a:t>-deep-learning-tips-and-tricks</a:t>
            </a: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19174992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6124" y="139064"/>
            <a:ext cx="4040504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800" spc="-5" dirty="0"/>
              <a:t>Implementation</a:t>
            </a:r>
            <a:endParaRPr sz="28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BC68CF9-EBF0-DD45-9BCD-8FAC5F81F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78315"/>
            <a:ext cx="9144000" cy="2186870"/>
          </a:xfrm>
          <a:prstGeom prst="rect">
            <a:avLst/>
          </a:prstGeom>
        </p:spPr>
      </p:pic>
      <p:sp>
        <p:nvSpPr>
          <p:cNvPr id="7" name="object 2">
            <a:extLst>
              <a:ext uri="{FF2B5EF4-FFF2-40B4-BE49-F238E27FC236}">
                <a16:creationId xmlns:a16="http://schemas.microsoft.com/office/drawing/2014/main" id="{44555DD5-FC0E-DE41-8137-61837650609E}"/>
              </a:ext>
            </a:extLst>
          </p:cNvPr>
          <p:cNvSpPr txBox="1">
            <a:spLocks/>
          </p:cNvSpPr>
          <p:nvPr/>
        </p:nvSpPr>
        <p:spPr>
          <a:xfrm>
            <a:off x="156124" y="1157410"/>
            <a:ext cx="1633624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800" b="0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1800" b="1" kern="0" spc="-5" dirty="0"/>
              <a:t>Forward:</a:t>
            </a:r>
            <a:endParaRPr lang="en-US" sz="1800" b="1" kern="0" dirty="0"/>
          </a:p>
        </p:txBody>
      </p:sp>
    </p:spTree>
    <p:extLst>
      <p:ext uri="{BB962C8B-B14F-4D97-AF65-F5344CB8AC3E}">
        <p14:creationId xmlns:p14="http://schemas.microsoft.com/office/powerpoint/2010/main" val="24939651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6124" y="139064"/>
            <a:ext cx="4040504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800" spc="-5" dirty="0"/>
              <a:t>Implementation</a:t>
            </a:r>
            <a:endParaRPr sz="2800" dirty="0"/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44555DD5-FC0E-DE41-8137-61837650609E}"/>
              </a:ext>
            </a:extLst>
          </p:cNvPr>
          <p:cNvSpPr txBox="1">
            <a:spLocks/>
          </p:cNvSpPr>
          <p:nvPr/>
        </p:nvSpPr>
        <p:spPr>
          <a:xfrm>
            <a:off x="7354252" y="437863"/>
            <a:ext cx="1633624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800" b="0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1800" b="1" kern="0" spc="-5" dirty="0"/>
              <a:t>Backward:</a:t>
            </a:r>
            <a:endParaRPr lang="en-US" sz="1800" b="1" kern="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8B2B887-3406-0748-A793-5FB20FE73D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73718"/>
            <a:ext cx="9144000" cy="431263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DEA5C0D-70A8-5D40-85B5-B2281EBC0C6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58" t="13626" r="22641" b="57940"/>
          <a:stretch/>
        </p:blipFill>
        <p:spPr>
          <a:xfrm>
            <a:off x="4501428" y="742950"/>
            <a:ext cx="4490172" cy="1188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473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6124" y="139064"/>
            <a:ext cx="4040504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800" spc="-5" dirty="0"/>
              <a:t>Results</a:t>
            </a:r>
            <a:endParaRPr sz="20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0C60175-97F3-4D40-8C18-D1D78149C5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05" y="781050"/>
            <a:ext cx="4659605" cy="379095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7418E2CB-576E-804C-ADF7-3A46B136E3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5800" y="914399"/>
            <a:ext cx="4419600" cy="3589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5295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09152" y="997681"/>
            <a:ext cx="7725694" cy="369332"/>
          </a:xfrm>
        </p:spPr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000" y="418179"/>
            <a:ext cx="8550000" cy="430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92080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09152" y="997681"/>
            <a:ext cx="7725694" cy="369332"/>
          </a:xfrm>
        </p:spPr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715" y="421750"/>
            <a:ext cx="8528571" cy="43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54105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DE15B5-FEB3-8C4B-961E-59FB2D8047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024" y="147259"/>
            <a:ext cx="5243376" cy="430887"/>
          </a:xfrm>
        </p:spPr>
        <p:txBody>
          <a:bodyPr/>
          <a:lstStyle/>
          <a:p>
            <a:r>
              <a:rPr kumimoji="1" lang="en-US" altLang="zh-CN" sz="2800" dirty="0"/>
              <a:t>L0 regularization</a:t>
            </a:r>
            <a:endParaRPr kumimoji="1" lang="zh-CN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CA55E667-5D2D-6748-8728-B60596CF4D06}"/>
                  </a:ext>
                </a:extLst>
              </p:cNvPr>
              <p:cNvSpPr txBox="1"/>
              <p:nvPr/>
            </p:nvSpPr>
            <p:spPr>
              <a:xfrm>
                <a:off x="685800" y="1200150"/>
                <a:ext cx="6019800" cy="43133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kumimoji="1" lang="en-US" altLang="zh-CN" sz="2400" dirty="0"/>
                  <a:t>Cost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kumimoji="1" lang="en-US" altLang="zh-CN" sz="24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p>
                          <m:sSupPr>
                            <m:ctrlPr>
                              <a:rPr kumimoji="1" lang="en-US" altLang="zh-CN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sz="24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kumimoji="1" lang="en-US" altLang="zh-CN" sz="2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nary>
                              <m:naryPr>
                                <m:chr m:val="∑"/>
                                <m:ctrlP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sub>
                              <m:sup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sz="2400" b="1" i="1" smtClean="0">
                                        <a:latin typeface="Cambria Math" panose="02040503050406030204" pitchFamily="18" charset="0"/>
                                      </a:rPr>
                                      <m:t>𝒘</m:t>
                                    </m:r>
                                  </m:e>
                                  <m:sub>
                                    <m: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nary>
                            <m:r>
                              <a:rPr kumimoji="1" lang="en-US" altLang="zh-CN" sz="24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kumimoji="1" lang="en-US" altLang="zh-CN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sSub>
                      <m:sSubPr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||</m:t>
                        </m:r>
                        <m:r>
                          <a:rPr kumimoji="1" lang="en-US" altLang="zh-CN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𝒘</m:t>
                        </m:r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||</m:t>
                        </m:r>
                      </m:e>
                      <m:sub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CA55E667-5D2D-6748-8728-B60596CF4D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" y="1200150"/>
                <a:ext cx="6019800" cy="431337"/>
              </a:xfrm>
              <a:prstGeom prst="rect">
                <a:avLst/>
              </a:prstGeom>
              <a:blipFill>
                <a:blip r:embed="rId2"/>
                <a:stretch>
                  <a:fillRect l="-2947" t="-144118" b="-2088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775D3C6B-EFC7-FA49-8177-0810C7E70BC1}"/>
                  </a:ext>
                </a:extLst>
              </p:cNvPr>
              <p:cNvSpPr/>
              <p:nvPr/>
            </p:nvSpPr>
            <p:spPr>
              <a:xfrm>
                <a:off x="685800" y="2202418"/>
                <a:ext cx="370723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||</m:t>
                        </m:r>
                        <m:r>
                          <a:rPr kumimoji="1"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𝒘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||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zh-CN" dirty="0"/>
                  <a:t> means non-zero elements in 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𝑤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775D3C6B-EFC7-FA49-8177-0810C7E70B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" y="2202418"/>
                <a:ext cx="3707233" cy="369332"/>
              </a:xfrm>
              <a:prstGeom prst="rect">
                <a:avLst/>
              </a:prstGeom>
              <a:blipFill>
                <a:blip r:embed="rId3"/>
                <a:stretch>
                  <a:fillRect l="-341" t="-3226" b="-225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FD880339-C289-D544-A302-BB47FBD6BB3D}"/>
                  </a:ext>
                </a:extLst>
              </p:cNvPr>
              <p:cNvSpPr/>
              <p:nvPr/>
            </p:nvSpPr>
            <p:spPr>
              <a:xfrm>
                <a:off x="685799" y="3142682"/>
                <a:ext cx="425437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||</m:t>
                        </m:r>
                        <m:r>
                          <a:rPr kumimoji="1"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𝒘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||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zh-CN" dirty="0"/>
                  <a:t> is non-convex and not differentiable.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FD880339-C289-D544-A302-BB47FBD6BB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799" y="3142682"/>
                <a:ext cx="4254370" cy="369332"/>
              </a:xfrm>
              <a:prstGeom prst="rect">
                <a:avLst/>
              </a:prstGeom>
              <a:blipFill>
                <a:blip r:embed="rId4"/>
                <a:stretch>
                  <a:fillRect l="-298" t="-3226" r="-298" b="-225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0332913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DE15B5-FEB3-8C4B-961E-59FB2D8047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024" y="147259"/>
            <a:ext cx="5243376" cy="430887"/>
          </a:xfrm>
        </p:spPr>
        <p:txBody>
          <a:bodyPr/>
          <a:lstStyle/>
          <a:p>
            <a:r>
              <a:rPr kumimoji="1" lang="en-US" altLang="zh-CN" sz="2800" dirty="0"/>
              <a:t>L1 regularization</a:t>
            </a:r>
            <a:endParaRPr kumimoji="1" lang="zh-CN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CA55E667-5D2D-6748-8728-B60596CF4D06}"/>
                  </a:ext>
                </a:extLst>
              </p:cNvPr>
              <p:cNvSpPr txBox="1"/>
              <p:nvPr/>
            </p:nvSpPr>
            <p:spPr>
              <a:xfrm>
                <a:off x="616390" y="883961"/>
                <a:ext cx="6019800" cy="43133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kumimoji="1" lang="en-US" altLang="zh-CN" sz="240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CN" sz="2400" b="0" i="0" smtClean="0">
                        <a:latin typeface="Cambria Math" panose="02040503050406030204" pitchFamily="18" charset="0"/>
                      </a:rPr>
                      <m:t>L</m:t>
                    </m:r>
                    <m:r>
                      <a:rPr kumimoji="1" lang="en-US" altLang="zh-CN" sz="2400" b="0" i="0" smtClean="0">
                        <a:latin typeface="Cambria Math" panose="02040503050406030204" pitchFamily="18" charset="0"/>
                      </a:rPr>
                      <m:t>′</m:t>
                    </m:r>
                    <m:d>
                      <m:dPr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kumimoji="1" lang="en-US" altLang="zh-CN" sz="2400" b="0" i="0" smtClean="0">
                            <a:latin typeface="Cambria Math" panose="02040503050406030204" pitchFamily="18" charset="0"/>
                          </a:rPr>
                          <m:t>w</m:t>
                        </m:r>
                      </m:e>
                    </m:d>
                    <m:r>
                      <a:rPr kumimoji="1" lang="en-US" altLang="zh-CN" sz="2400" b="0" i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kumimoji="1" lang="en-US" altLang="zh-CN" sz="24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p>
                          <m:sSupPr>
                            <m:ctrlPr>
                              <a:rPr kumimoji="1" lang="en-US" altLang="zh-CN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sz="24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kumimoji="1" lang="en-US" altLang="zh-CN" sz="2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nary>
                              <m:naryPr>
                                <m:chr m:val="∑"/>
                                <m:ctrlP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sub>
                              <m:sup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kumimoji="1" lang="en-US" altLang="zh-CN" sz="2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sz="2400" b="1" i="1" smtClean="0">
                                        <a:latin typeface="Cambria Math" panose="02040503050406030204" pitchFamily="18" charset="0"/>
                                      </a:rPr>
                                      <m:t>𝒘</m:t>
                                    </m:r>
                                  </m:e>
                                  <m:sub>
                                    <m: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nary>
                            <m:r>
                              <a:rPr kumimoji="1" lang="en-US" altLang="zh-CN" sz="24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kumimoji="1" lang="en-US" altLang="zh-CN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sSub>
                      <m:sSubPr>
                        <m:ctrlPr>
                          <a:rPr kumimoji="1"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kumimoji="1" lang="en-US" altLang="zh-CN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𝒘</m:t>
                            </m:r>
                          </m:e>
                        </m:d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</m:e>
                      <m:sub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CA55E667-5D2D-6748-8728-B60596CF4D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390" y="883961"/>
                <a:ext cx="6019800" cy="431337"/>
              </a:xfrm>
              <a:prstGeom prst="rect">
                <a:avLst/>
              </a:prstGeom>
              <a:blipFill>
                <a:blip r:embed="rId2"/>
                <a:stretch>
                  <a:fillRect l="-842" t="-140000" b="-20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矩形 4">
            <a:extLst>
              <a:ext uri="{FF2B5EF4-FFF2-40B4-BE49-F238E27FC236}">
                <a16:creationId xmlns:a16="http://schemas.microsoft.com/office/drawing/2014/main" id="{775D3C6B-EFC7-FA49-8177-0810C7E70BC1}"/>
              </a:ext>
            </a:extLst>
          </p:cNvPr>
          <p:cNvSpPr/>
          <p:nvPr/>
        </p:nvSpPr>
        <p:spPr>
          <a:xfrm>
            <a:off x="685800" y="1952763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FD880339-C289-D544-A302-BB47FBD6BB3D}"/>
                  </a:ext>
                </a:extLst>
              </p:cNvPr>
              <p:cNvSpPr/>
              <p:nvPr/>
            </p:nvSpPr>
            <p:spPr>
              <a:xfrm>
                <a:off x="2590800" y="1516618"/>
                <a:ext cx="269016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kumimoji="1" lang="en-US" altLang="zh-CN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𝒘</m:t>
                            </m:r>
                          </m:e>
                        </m:d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d>
                      <m:dPr>
                        <m:begChr m:val="|"/>
                        <m:endChr m:val="|"/>
                        <m:ctrlP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+…</m:t>
                    </m:r>
                  </m:oMath>
                </a14:m>
                <a:r>
                  <a:rPr lang="zh-CN" altLang="en-US" dirty="0"/>
                  <a:t> </a:t>
                </a:r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FD880339-C289-D544-A302-BB47FBD6BB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0800" y="1516618"/>
                <a:ext cx="2690160" cy="369332"/>
              </a:xfrm>
              <a:prstGeom prst="rect">
                <a:avLst/>
              </a:prstGeom>
              <a:blipFill>
                <a:blip r:embed="rId3"/>
                <a:stretch>
                  <a:fillRect l="-943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框 2">
            <a:extLst>
              <a:ext uri="{FF2B5EF4-FFF2-40B4-BE49-F238E27FC236}">
                <a16:creationId xmlns:a16="http://schemas.microsoft.com/office/drawing/2014/main" id="{69EF5142-4ACF-1C42-BCDA-4DBC7A85AD5E}"/>
              </a:ext>
            </a:extLst>
          </p:cNvPr>
          <p:cNvSpPr txBox="1"/>
          <p:nvPr/>
        </p:nvSpPr>
        <p:spPr>
          <a:xfrm>
            <a:off x="648077" y="1516618"/>
            <a:ext cx="17947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L1 regularization: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1ED42F32-F0F6-9C48-948D-09E853871E35}"/>
                  </a:ext>
                </a:extLst>
              </p:cNvPr>
              <p:cNvSpPr txBox="1"/>
              <p:nvPr/>
            </p:nvSpPr>
            <p:spPr>
              <a:xfrm>
                <a:off x="648076" y="2101500"/>
                <a:ext cx="331432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kumimoji="1" lang="en-US" altLang="zh-CN" sz="24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400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d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400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d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kumimoji="1"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kumimoji="1" lang="en-US" altLang="zh-CN" sz="24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kumimoji="1" lang="en-US" altLang="zh-CN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𝒘</m:t>
                            </m:r>
                          </m:e>
                        </m:d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</m:e>
                      <m:sub>
                        <m:r>
                          <a:rPr kumimoji="1"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1ED42F32-F0F6-9C48-948D-09E853871E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076" y="2101500"/>
                <a:ext cx="3314323" cy="369332"/>
              </a:xfrm>
              <a:prstGeom prst="rect">
                <a:avLst/>
              </a:prstGeom>
              <a:blipFill>
                <a:blip r:embed="rId4"/>
                <a:stretch>
                  <a:fillRect l="-3053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07546E48-6F19-F949-9245-1C2DAEB5C528}"/>
                  </a:ext>
                </a:extLst>
              </p:cNvPr>
              <p:cNvSpPr txBox="1"/>
              <p:nvPr/>
            </p:nvSpPr>
            <p:spPr>
              <a:xfrm>
                <a:off x="4114800" y="2016349"/>
                <a:ext cx="3124200" cy="53963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zh-CN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num>
                      <m:den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kumimoji="1" lang="en-US" altLang="zh-CN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𝒘</m:t>
                        </m:r>
                      </m:den>
                    </m:f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zh-CN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CN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kumimoji="1" lang="en-US" altLang="zh-CN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kumimoji="1" lang="en-US" altLang="zh-CN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kumimoji="1" lang="en-US" altLang="zh-CN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𝒘</m:t>
                        </m:r>
                      </m:den>
                    </m:f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kumimoji="1"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kumimoji="1" lang="en-US" altLang="zh-CN" sz="24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CN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si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𝑔𝑛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kumimoji="1" lang="en-US" altLang="zh-CN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𝒘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07546E48-6F19-F949-9245-1C2DAEB5C5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4800" y="2016349"/>
                <a:ext cx="3124200" cy="539635"/>
              </a:xfrm>
              <a:prstGeom prst="rect">
                <a:avLst/>
              </a:prstGeom>
              <a:blipFill>
                <a:blip r:embed="rId5"/>
                <a:stretch>
                  <a:fillRect l="-2846" b="-1395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本框 8">
            <a:extLst>
              <a:ext uri="{FF2B5EF4-FFF2-40B4-BE49-F238E27FC236}">
                <a16:creationId xmlns:a16="http://schemas.microsoft.com/office/drawing/2014/main" id="{47184BE3-BB80-7A44-A1EE-87E08DF02963}"/>
              </a:ext>
            </a:extLst>
          </p:cNvPr>
          <p:cNvSpPr txBox="1"/>
          <p:nvPr/>
        </p:nvSpPr>
        <p:spPr>
          <a:xfrm>
            <a:off x="685800" y="2736538"/>
            <a:ext cx="1942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Parameter update: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7510E640-22AB-9E4F-86B9-2F62F32F8E06}"/>
                  </a:ext>
                </a:extLst>
              </p:cNvPr>
              <p:cNvSpPr txBox="1"/>
              <p:nvPr/>
            </p:nvSpPr>
            <p:spPr>
              <a:xfrm>
                <a:off x="457200" y="2982558"/>
                <a:ext cx="7487216" cy="149419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sz="24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24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p>
                              <m:r>
                                <a:rPr kumimoji="1" lang="en-US" altLang="zh-CN" sz="24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num>
                        <m:den>
                          <m:r>
                            <a:rPr kumimoji="1" lang="en-US" altLang="zh-CN" sz="24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zh-CN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𝒘</m:t>
                          </m:r>
                        </m:den>
                      </m:f>
                      <m:r>
                        <a:rPr kumimoji="1" lang="en-US" altLang="zh-CN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CN" sz="24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kumimoji="1" lang="en-US" altLang="zh-CN" sz="24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num>
                            <m:den>
                              <m:r>
                                <a:rPr kumimoji="1" lang="en-US" altLang="zh-CN" sz="24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kumimoji="1" lang="en-US" altLang="zh-CN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𝒘</m:t>
                              </m:r>
                            </m:den>
                          </m:f>
                          <m:r>
                            <a:rPr kumimoji="1" lang="en-US" altLang="zh-CN" sz="2400" b="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r>
                            <m:rPr>
                              <m:nor/>
                            </m:rPr>
                            <a:rPr kumimoji="1" lang="en-US" altLang="zh-CN" sz="2400" dirty="0"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kumimoji="1" lang="en-US" altLang="zh-CN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si</m:t>
                          </m:r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𝑔𝑛</m:t>
                          </m:r>
                          <m:d>
                            <m:dPr>
                              <m:ctrlPr>
                                <a:rPr kumimoji="1"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𝒘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kumimoji="1" lang="en-US" altLang="zh-CN" sz="2400" b="0" dirty="0">
                  <a:ea typeface="Cambria Math" panose="02040503050406030204" pitchFamily="18" charset="0"/>
                </a:endParaRPr>
              </a:p>
              <a:p>
                <a:pPr algn="ctr"/>
                <a:r>
                  <a:rPr kumimoji="1" lang="en-US" altLang="zh-CN" sz="2400" dirty="0"/>
                  <a:t>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kumimoji="1" lang="en-US" altLang="zh-CN" sz="2400" i="1">
                        <a:latin typeface="Cambria Math" panose="02040503050406030204" pitchFamily="18" charset="0"/>
                      </a:rPr>
                      <m:t>−</m:t>
                    </m:r>
                    <m:r>
                      <a:rPr kumimoji="1"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kumimoji="1" lang="en-US" altLang="zh-CN" sz="2400" b="1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zh-CN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CN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kumimoji="1" lang="en-US" altLang="zh-CN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kumimoji="1" lang="en-US" altLang="zh-CN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kumimoji="1" lang="en-US" altLang="zh-CN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𝒘</m:t>
                        </m:r>
                      </m:den>
                    </m:f>
                    <m:r>
                      <a:rPr kumimoji="1" lang="en-US" altLang="zh-CN" sz="2400" i="1">
                        <a:latin typeface="Cambria Math" panose="02040503050406030204" pitchFamily="18" charset="0"/>
                      </a:rPr>
                      <m:t>−</m:t>
                    </m:r>
                    <m:r>
                      <a:rPr kumimoji="1" lang="en-US" altLang="zh-CN" sz="240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r>
                      <a:rPr kumimoji="1" lang="en-US" altLang="zh-CN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kumimoji="1" lang="en-US" altLang="zh-CN" sz="2400" dirty="0">
                    <a:solidFill>
                      <a:srgbClr val="7030A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CN" sz="240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si</m:t>
                    </m:r>
                    <m:r>
                      <a:rPr kumimoji="1" lang="en-US" altLang="zh-CN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𝑔𝑛</m:t>
                    </m:r>
                    <m:d>
                      <m:dPr>
                        <m:ctrlPr>
                          <a:rPr kumimoji="1" lang="en-US" altLang="zh-CN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𝒘</m:t>
                        </m:r>
                      </m:e>
                    </m:d>
                  </m:oMath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7510E640-22AB-9E4F-86B9-2F62F32F8E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2982558"/>
                <a:ext cx="7487216" cy="1494192"/>
              </a:xfrm>
              <a:prstGeom prst="rect">
                <a:avLst/>
              </a:prstGeom>
              <a:blipFill>
                <a:blip r:embed="rId6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317D2DBF-0712-EC4C-B57D-B384DD7A5035}"/>
                  </a:ext>
                </a:extLst>
              </p:cNvPr>
              <p:cNvSpPr txBox="1"/>
              <p:nvPr/>
            </p:nvSpPr>
            <p:spPr>
              <a:xfrm>
                <a:off x="778164" y="4513919"/>
                <a:ext cx="716625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zh-CN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r>
                      <a:rPr kumimoji="1" lang="en-US" altLang="zh-CN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kumimoji="1" lang="en-US" altLang="zh-CN" dirty="0">
                    <a:solidFill>
                      <a:srgbClr val="7030A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CN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si</m:t>
                    </m:r>
                    <m:r>
                      <a:rPr kumimoji="1" lang="en-US" altLang="zh-CN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𝑔𝑛</m:t>
                    </m:r>
                    <m:d>
                      <m:dPr>
                        <m:ctrlPr>
                          <a:rPr kumimoji="1" lang="en-US" altLang="zh-CN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𝒘</m:t>
                        </m:r>
                      </m:e>
                    </m:d>
                    <m:r>
                      <a:rPr kumimoji="1" lang="en-US" altLang="zh-CN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kumimoji="1" lang="en-US" altLang="zh-CN" b="0" i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</m:oMath>
                </a14:m>
                <a:r>
                  <a:rPr kumimoji="1" lang="en-US" altLang="zh-CN" dirty="0">
                    <a:solidFill>
                      <a:srgbClr val="7030A0"/>
                    </a:solidFill>
                  </a:rPr>
                  <a:t>lways makes weight smaller (closing to zero)</a:t>
                </a:r>
                <a:endParaRPr kumimoji="1" lang="zh-CN" altLang="en-US" dirty="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317D2DBF-0712-EC4C-B57D-B384DD7A50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164" y="4513919"/>
                <a:ext cx="7166251" cy="369332"/>
              </a:xfrm>
              <a:prstGeom prst="rect">
                <a:avLst/>
              </a:prstGeom>
              <a:blipFill>
                <a:blip r:embed="rId7"/>
                <a:stretch>
                  <a:fillRect t="-3226" b="-225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298647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5176"/>
            <a:ext cx="9144000" cy="4613148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994C0-9B62-41F4-B548-1CEFAC674EBF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249946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DE15B5-FEB3-8C4B-961E-59FB2D8047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024" y="147259"/>
            <a:ext cx="5243376" cy="430887"/>
          </a:xfrm>
        </p:spPr>
        <p:txBody>
          <a:bodyPr/>
          <a:lstStyle/>
          <a:p>
            <a:r>
              <a:rPr kumimoji="1" lang="en-US" altLang="zh-CN" sz="2800" dirty="0"/>
              <a:t>L2 regularization</a:t>
            </a:r>
            <a:endParaRPr kumimoji="1" lang="zh-CN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CA55E667-5D2D-6748-8728-B60596CF4D06}"/>
                  </a:ext>
                </a:extLst>
              </p:cNvPr>
              <p:cNvSpPr txBox="1"/>
              <p:nvPr/>
            </p:nvSpPr>
            <p:spPr>
              <a:xfrm>
                <a:off x="616390" y="883961"/>
                <a:ext cx="6851210" cy="5466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kumimoji="1" lang="en-US" altLang="zh-CN" sz="240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CN" sz="2400" b="0" i="0" smtClean="0">
                        <a:latin typeface="Cambria Math" panose="02040503050406030204" pitchFamily="18" charset="0"/>
                      </a:rPr>
                      <m:t>L</m:t>
                    </m:r>
                    <m:r>
                      <a:rPr kumimoji="1" lang="en-US" altLang="zh-CN" sz="2400" b="0" i="0" smtClean="0">
                        <a:latin typeface="Cambria Math" panose="02040503050406030204" pitchFamily="18" charset="0"/>
                      </a:rPr>
                      <m:t>′</m:t>
                    </m:r>
                    <m:d>
                      <m:dPr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kumimoji="1" lang="en-US" altLang="zh-CN" sz="2400" b="0" i="0" smtClean="0">
                            <a:latin typeface="Cambria Math" panose="02040503050406030204" pitchFamily="18" charset="0"/>
                          </a:rPr>
                          <m:t>w</m:t>
                        </m:r>
                      </m:e>
                    </m:d>
                    <m:r>
                      <a:rPr kumimoji="1" lang="en-US" altLang="zh-CN" sz="2400" b="0" i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kumimoji="1" lang="en-US" altLang="zh-CN" sz="24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p>
                          <m:sSupPr>
                            <m:ctrlPr>
                              <a:rPr kumimoji="1" lang="en-US" altLang="zh-CN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nary>
                                  <m:naryPr>
                                    <m:chr m:val="∑"/>
                                    <m:ctrlP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=0</m:t>
                                    </m:r>
                                  </m:sub>
                                  <m:sup>
                                    <m: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kumimoji="1" lang="en-US" altLang="zh-CN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zh-CN" sz="24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kumimoji="1" lang="en-US" altLang="zh-CN" sz="2400" b="0" i="1" smtClean="0">
                                            <a:latin typeface="Cambria Math" panose="02040503050406030204" pitchFamily="18" charset="0"/>
                                          </a:rPr>
                                          <m:t>𝑖𝑗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kumimoji="1" lang="en-US" altLang="zh-CN" sz="2400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zh-CN" sz="2400" b="1" i="1" smtClean="0">
                                            <a:latin typeface="Cambria Math" panose="02040503050406030204" pitchFamily="18" charset="0"/>
                                          </a:rPr>
                                          <m:t>𝒘</m:t>
                                        </m:r>
                                      </m:e>
                                      <m:sub>
                                        <m:r>
                                          <a:rPr kumimoji="1" lang="en-US" altLang="zh-CN" sz="2400" b="0" i="1" smtClean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e>
                                </m:nary>
                              </m:e>
                            </m:d>
                          </m:e>
                          <m:sup>
                            <m:r>
                              <a:rPr kumimoji="1" lang="en-US" altLang="zh-CN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f>
                      <m:fPr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kumimoji="1"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kumimoji="1"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|"/>
                            <m:endChr m:val="|"/>
                            <m:ctrlPr>
                              <a:rPr kumimoji="1" lang="en-US" altLang="zh-CN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𝒘</m:t>
                            </m:r>
                          </m:e>
                        </m:d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</m:e>
                      <m:sub>
                        <m:r>
                          <a:rPr kumimoji="1"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CA55E667-5D2D-6748-8728-B60596CF4D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390" y="883961"/>
                <a:ext cx="6851210" cy="546625"/>
              </a:xfrm>
              <a:prstGeom prst="rect">
                <a:avLst/>
              </a:prstGeom>
              <a:blipFill>
                <a:blip r:embed="rId2"/>
                <a:stretch>
                  <a:fillRect l="-741" t="-95455" b="-156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矩形 4">
            <a:extLst>
              <a:ext uri="{FF2B5EF4-FFF2-40B4-BE49-F238E27FC236}">
                <a16:creationId xmlns:a16="http://schemas.microsoft.com/office/drawing/2014/main" id="{775D3C6B-EFC7-FA49-8177-0810C7E70BC1}"/>
              </a:ext>
            </a:extLst>
          </p:cNvPr>
          <p:cNvSpPr/>
          <p:nvPr/>
        </p:nvSpPr>
        <p:spPr>
          <a:xfrm>
            <a:off x="685800" y="1952763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FD880339-C289-D544-A302-BB47FBD6BB3D}"/>
                  </a:ext>
                </a:extLst>
              </p:cNvPr>
              <p:cNvSpPr/>
              <p:nvPr/>
            </p:nvSpPr>
            <p:spPr>
              <a:xfrm>
                <a:off x="2590800" y="1516618"/>
                <a:ext cx="291015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kumimoji="1" lang="en-US" altLang="zh-CN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𝒘</m:t>
                            </m:r>
                          </m:e>
                        </m:d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+…</m:t>
                    </m:r>
                  </m:oMath>
                </a14:m>
                <a:r>
                  <a:rPr lang="zh-CN" altLang="en-US" dirty="0"/>
                  <a:t> </a:t>
                </a:r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FD880339-C289-D544-A302-BB47FBD6BB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0800" y="1516618"/>
                <a:ext cx="2910156" cy="369332"/>
              </a:xfrm>
              <a:prstGeom prst="rect">
                <a:avLst/>
              </a:prstGeom>
              <a:blipFill>
                <a:blip r:embed="rId3"/>
                <a:stretch>
                  <a:fillRect l="-873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框 2">
            <a:extLst>
              <a:ext uri="{FF2B5EF4-FFF2-40B4-BE49-F238E27FC236}">
                <a16:creationId xmlns:a16="http://schemas.microsoft.com/office/drawing/2014/main" id="{69EF5142-4ACF-1C42-BCDA-4DBC7A85AD5E}"/>
              </a:ext>
            </a:extLst>
          </p:cNvPr>
          <p:cNvSpPr txBox="1"/>
          <p:nvPr/>
        </p:nvSpPr>
        <p:spPr>
          <a:xfrm>
            <a:off x="648077" y="1516618"/>
            <a:ext cx="17947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L1 regularization: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1ED42F32-F0F6-9C48-948D-09E853871E35}"/>
                  </a:ext>
                </a:extLst>
              </p:cNvPr>
              <p:cNvSpPr txBox="1"/>
              <p:nvPr/>
            </p:nvSpPr>
            <p:spPr>
              <a:xfrm>
                <a:off x="648076" y="2190750"/>
                <a:ext cx="331432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kumimoji="1" lang="en-US" altLang="zh-CN" sz="24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400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d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400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d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kumimoji="1"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kumimoji="1" lang="en-US" altLang="zh-CN" sz="24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kumimoji="1"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𝒘</m:t>
                            </m:r>
                          </m:e>
                        </m:d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</m:e>
                      <m:sub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1ED42F32-F0F6-9C48-948D-09E853871E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076" y="2190750"/>
                <a:ext cx="3314323" cy="369332"/>
              </a:xfrm>
              <a:prstGeom prst="rect">
                <a:avLst/>
              </a:prstGeom>
              <a:blipFill>
                <a:blip r:embed="rId4"/>
                <a:stretch>
                  <a:fillRect l="-3053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07546E48-6F19-F949-9245-1C2DAEB5C528}"/>
                  </a:ext>
                </a:extLst>
              </p:cNvPr>
              <p:cNvSpPr txBox="1"/>
              <p:nvPr/>
            </p:nvSpPr>
            <p:spPr>
              <a:xfrm>
                <a:off x="4114800" y="2016349"/>
                <a:ext cx="3124200" cy="72192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  <m:r>
                            <a:rPr kumimoji="1" lang="en-US" altLang="zh-CN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num>
                        <m:den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zh-CN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𝒘</m:t>
                          </m:r>
                        </m:den>
                      </m:f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24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sz="24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zh-CN" sz="24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kumimoji="1" lang="en-US" altLang="zh-CN" sz="24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zh-CN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𝒘</m:t>
                          </m:r>
                        </m:den>
                      </m:f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kumimoji="1" lang="en-US" altLang="zh-CN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𝒘</m:t>
                      </m:r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07546E48-6F19-F949-9245-1C2DAEB5C5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4800" y="2016349"/>
                <a:ext cx="3124200" cy="721929"/>
              </a:xfrm>
              <a:prstGeom prst="rect">
                <a:avLst/>
              </a:prstGeom>
              <a:blipFill>
                <a:blip r:embed="rId5"/>
                <a:stretch>
                  <a:fillRect t="-1724" b="-120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本框 8">
            <a:extLst>
              <a:ext uri="{FF2B5EF4-FFF2-40B4-BE49-F238E27FC236}">
                <a16:creationId xmlns:a16="http://schemas.microsoft.com/office/drawing/2014/main" id="{47184BE3-BB80-7A44-A1EE-87E08DF02963}"/>
              </a:ext>
            </a:extLst>
          </p:cNvPr>
          <p:cNvSpPr txBox="1"/>
          <p:nvPr/>
        </p:nvSpPr>
        <p:spPr>
          <a:xfrm>
            <a:off x="685800" y="2736538"/>
            <a:ext cx="1942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Parameter update: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7510E640-22AB-9E4F-86B9-2F62F32F8E06}"/>
                  </a:ext>
                </a:extLst>
              </p:cNvPr>
              <p:cNvSpPr txBox="1"/>
              <p:nvPr/>
            </p:nvSpPr>
            <p:spPr>
              <a:xfrm>
                <a:off x="457200" y="3181350"/>
                <a:ext cx="7487216" cy="126284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24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24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sz="24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24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p>
                              <m:r>
                                <a:rPr kumimoji="1" lang="en-US" altLang="zh-CN" sz="24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num>
                        <m:den>
                          <m:r>
                            <a:rPr kumimoji="1" lang="en-US" altLang="zh-CN" sz="24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zh-CN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𝒘</m:t>
                          </m:r>
                        </m:den>
                      </m:f>
                      <m:r>
                        <a:rPr kumimoji="1" lang="en-US" altLang="zh-CN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24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CN" sz="24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kumimoji="1" lang="en-US" altLang="zh-CN" sz="24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num>
                            <m:den>
                              <m:r>
                                <a:rPr kumimoji="1" lang="en-US" altLang="zh-CN" sz="24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kumimoji="1" lang="en-US" altLang="zh-CN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𝒘</m:t>
                              </m:r>
                            </m:den>
                          </m:f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sSup>
                            <m:sSupPr>
                              <m:ctrlP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24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p>
                              <m: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kumimoji="1" lang="en-US" altLang="zh-CN" sz="2400" b="0" dirty="0">
                  <a:ea typeface="Cambria Math" panose="02040503050406030204" pitchFamily="18" charset="0"/>
                </a:endParaRPr>
              </a:p>
              <a:p>
                <a:pPr algn="ctr"/>
                <a:r>
                  <a:rPr kumimoji="1" lang="en-US" altLang="zh-CN" sz="2400" dirty="0"/>
                  <a:t>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(1−</m:t>
                        </m:r>
                        <m:r>
                          <a:rPr kumimoji="1" lang="en-US" altLang="zh-CN" sz="24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𝜂𝜆</m:t>
                        </m:r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kumimoji="1" lang="en-US" altLang="zh-CN" sz="2400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kumimoji="1" lang="en-US" altLang="zh-CN" sz="2400" i="1">
                        <a:latin typeface="Cambria Math" panose="02040503050406030204" pitchFamily="18" charset="0"/>
                      </a:rPr>
                      <m:t>−</m:t>
                    </m:r>
                    <m:r>
                      <a:rPr kumimoji="1"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kumimoji="1" lang="en-US" altLang="zh-CN" sz="2400" b="1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zh-CN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CN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kumimoji="1" lang="en-US" altLang="zh-CN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kumimoji="1" lang="en-US" altLang="zh-CN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kumimoji="1" lang="en-US" altLang="zh-CN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𝒘</m:t>
                        </m:r>
                      </m:den>
                    </m:f>
                  </m:oMath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7510E640-22AB-9E4F-86B9-2F62F32F8E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3181350"/>
                <a:ext cx="7487216" cy="1262846"/>
              </a:xfrm>
              <a:prstGeom prst="rect">
                <a:avLst/>
              </a:prstGeom>
              <a:blipFill>
                <a:blip r:embed="rId6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317D2DBF-0712-EC4C-B57D-B384DD7A5035}"/>
                  </a:ext>
                </a:extLst>
              </p:cNvPr>
              <p:cNvSpPr txBox="1"/>
              <p:nvPr/>
            </p:nvSpPr>
            <p:spPr>
              <a:xfrm>
                <a:off x="778164" y="4513919"/>
                <a:ext cx="716625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(1−</m:t>
                        </m:r>
                        <m:r>
                          <a:rPr kumimoji="1" lang="en-US" altLang="zh-CN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𝜂𝜆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kumimoji="1" lang="en-US" altLang="zh-CN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kumimoji="1" lang="en-US" altLang="zh-CN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kumimoji="1" lang="en-US" altLang="zh-CN" b="0" i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</m:oMath>
                </a14:m>
                <a:r>
                  <a:rPr kumimoji="1" lang="en-US" altLang="zh-CN" dirty="0">
                    <a:solidFill>
                      <a:srgbClr val="7030A0"/>
                    </a:solidFill>
                  </a:rPr>
                  <a:t>lways makes weight smaller (closing to zero)</a:t>
                </a:r>
                <a:endParaRPr kumimoji="1" lang="zh-CN" altLang="en-US" dirty="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317D2DBF-0712-EC4C-B57D-B384DD7A50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164" y="4513919"/>
                <a:ext cx="7166251" cy="369332"/>
              </a:xfrm>
              <a:prstGeom prst="rect">
                <a:avLst/>
              </a:prstGeom>
              <a:blipFill>
                <a:blip r:embed="rId7"/>
                <a:stretch>
                  <a:fillRect l="-177" t="-3226" b="-225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9427311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203D67A-9A43-2647-83F2-AF5B274A5E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3400" y="590550"/>
            <a:ext cx="8153400" cy="1107996"/>
          </a:xfrm>
        </p:spPr>
        <p:txBody>
          <a:bodyPr/>
          <a:lstStyle/>
          <a:p>
            <a:r>
              <a:rPr lang="en-US" altLang="zh-CN" dirty="0">
                <a:solidFill>
                  <a:srgbClr val="1A1A1A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Regularization</a:t>
            </a:r>
            <a:r>
              <a:rPr lang="zh-CN" altLang="en-US" dirty="0">
                <a:solidFill>
                  <a:srgbClr val="1A1A1A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就是向你的模型加入某些“规则”，加入</a:t>
            </a:r>
            <a:r>
              <a:rPr lang="zh-CN" altLang="en-US" dirty="0">
                <a:solidFill>
                  <a:srgbClr val="C000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先验</a:t>
            </a:r>
            <a:r>
              <a:rPr lang="zh-CN" altLang="en-US" dirty="0">
                <a:solidFill>
                  <a:srgbClr val="1A1A1A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，缩小解空间，减小求出错误解的可能性。</a:t>
            </a:r>
            <a:endParaRPr lang="zh-CN" altLang="en-US" dirty="0"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  <a:p>
            <a:endParaRPr kumimoji="1" lang="zh-CN" altLang="en-US" dirty="0"/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9559B66A-057A-094A-9CD1-FDF28443F4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024" y="147259"/>
            <a:ext cx="5243376" cy="430887"/>
          </a:xfrm>
        </p:spPr>
        <p:txBody>
          <a:bodyPr/>
          <a:lstStyle/>
          <a:p>
            <a:r>
              <a:rPr kumimoji="1" lang="en-US" altLang="zh-CN" sz="2800" dirty="0"/>
              <a:t>Regularization</a:t>
            </a:r>
            <a:endParaRPr kumimoji="1" lang="zh-CN" altLang="en-US" sz="28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2246BA3-282F-B04D-AEB9-64FCA6242E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1428750"/>
            <a:ext cx="5638800" cy="2927719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8B973DE7-DD65-4044-9CA6-E0AA50274693}"/>
              </a:ext>
            </a:extLst>
          </p:cNvPr>
          <p:cNvSpPr txBox="1"/>
          <p:nvPr/>
        </p:nvSpPr>
        <p:spPr>
          <a:xfrm>
            <a:off x="1604840" y="4543767"/>
            <a:ext cx="754578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500" dirty="0"/>
              <a:t>Ref:</a:t>
            </a:r>
            <a:r>
              <a:rPr lang="zh-CN" altLang="en-US" sz="1500" dirty="0"/>
              <a:t> </a:t>
            </a:r>
            <a:r>
              <a:rPr lang="en-US" altLang="zh-CN" sz="1500" dirty="0"/>
              <a:t>https://</a:t>
            </a:r>
            <a:r>
              <a:rPr lang="en-US" altLang="zh-CN" sz="1500" dirty="0" err="1"/>
              <a:t>stanford.edu</a:t>
            </a:r>
            <a:r>
              <a:rPr lang="en-US" altLang="zh-CN" sz="1500" dirty="0"/>
              <a:t>/~</a:t>
            </a:r>
            <a:r>
              <a:rPr lang="en-US" altLang="zh-CN" sz="1500" dirty="0" err="1"/>
              <a:t>shervine</a:t>
            </a:r>
            <a:r>
              <a:rPr lang="en-US" altLang="zh-CN" sz="1500" dirty="0"/>
              <a:t>/teaching/cs-230/</a:t>
            </a:r>
            <a:r>
              <a:rPr lang="en-US" altLang="zh-CN" sz="1500" dirty="0" err="1"/>
              <a:t>cheatsheet</a:t>
            </a:r>
            <a:r>
              <a:rPr lang="en-US" altLang="zh-CN" sz="1500" dirty="0"/>
              <a:t>-deep-learning-tips-and-tricks</a:t>
            </a: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21540601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203D67A-9A43-2647-83F2-AF5B274A5E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3400" y="1123950"/>
            <a:ext cx="8153400" cy="2251257"/>
          </a:xfrm>
        </p:spPr>
        <p:txBody>
          <a:bodyPr/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sz="2000" dirty="0"/>
              <a:t>Optimizers: Adam,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Momentum, </a:t>
            </a:r>
            <a:r>
              <a:rPr kumimoji="1" lang="en-US" altLang="zh-CN" sz="2000" dirty="0" err="1"/>
              <a:t>AdaGrad</a:t>
            </a:r>
            <a:r>
              <a:rPr kumimoji="1" lang="en-US" altLang="zh-CN" sz="2000" dirty="0"/>
              <a:t>, </a:t>
            </a:r>
            <a:r>
              <a:rPr kumimoji="1" lang="en-US" altLang="zh-CN" sz="2000" dirty="0" err="1"/>
              <a:t>RMSProp</a:t>
            </a:r>
            <a:r>
              <a:rPr kumimoji="1" lang="en-US" altLang="zh-CN" sz="2000" dirty="0"/>
              <a:t>, 2</a:t>
            </a:r>
            <a:r>
              <a:rPr kumimoji="1" lang="en-US" altLang="zh-CN" sz="2000" baseline="30000" dirty="0"/>
              <a:t>nd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order,</a:t>
            </a:r>
            <a:r>
              <a:rPr kumimoji="1" lang="zh-CN" altLang="en-US" sz="2000" dirty="0"/>
              <a:t> </a:t>
            </a:r>
            <a:r>
              <a:rPr kumimoji="1" lang="en-US" altLang="zh-CN" sz="2000" dirty="0" err="1"/>
              <a:t>etc</a:t>
            </a:r>
            <a:endParaRPr kumimoji="1" lang="en-US" altLang="zh-CN" sz="20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sz="2000" dirty="0"/>
              <a:t>Learning rates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sz="2000" dirty="0"/>
              <a:t>Weight initialization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sz="2000" dirty="0"/>
              <a:t>Regularization: dropout, early stopping,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batch normalization,</a:t>
            </a:r>
            <a:r>
              <a:rPr kumimoji="1" lang="zh-CN" altLang="en-US" sz="2000" dirty="0"/>
              <a:t> </a:t>
            </a:r>
            <a:r>
              <a:rPr kumimoji="1" lang="en-US" altLang="zh-CN" sz="2000" dirty="0" err="1"/>
              <a:t>etc</a:t>
            </a:r>
            <a:endParaRPr kumimoji="1" lang="en-US" altLang="zh-CN" sz="20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sz="2000" dirty="0"/>
              <a:t>…</a:t>
            </a:r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9559B66A-057A-094A-9CD1-FDF28443F4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024" y="147259"/>
            <a:ext cx="6995976" cy="443291"/>
          </a:xfrm>
        </p:spPr>
        <p:txBody>
          <a:bodyPr/>
          <a:lstStyle/>
          <a:p>
            <a:r>
              <a:rPr kumimoji="1" lang="en-US" altLang="zh-CN" sz="2800" dirty="0"/>
              <a:t>More tricks for training deep networks</a:t>
            </a:r>
            <a:endParaRPr kumimoji="1"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90566001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9559B66A-057A-094A-9CD1-FDF28443F4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47259"/>
            <a:ext cx="6995976" cy="430887"/>
          </a:xfrm>
        </p:spPr>
        <p:txBody>
          <a:bodyPr/>
          <a:lstStyle/>
          <a:p>
            <a:r>
              <a:rPr kumimoji="1" lang="en-US" altLang="zh-CN" sz="2800" dirty="0"/>
              <a:t>Advanced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optimization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methods</a:t>
            </a:r>
            <a:endParaRPr kumimoji="1" lang="zh-CN" altLang="en-US" sz="28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63203A9-A61A-A24C-A230-CE8E9729FA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576" y="819150"/>
            <a:ext cx="6684503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83383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9559B66A-057A-094A-9CD1-FDF28443F4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47259"/>
            <a:ext cx="6995976" cy="430887"/>
          </a:xfrm>
        </p:spPr>
        <p:txBody>
          <a:bodyPr/>
          <a:lstStyle/>
          <a:p>
            <a:r>
              <a:rPr kumimoji="1" lang="en-US" altLang="zh-CN" sz="2800" dirty="0"/>
              <a:t>Hessian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and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second-order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methods</a:t>
            </a:r>
            <a:endParaRPr kumimoji="1" lang="zh-CN" altLang="en-US" sz="28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B189F16-8134-BB40-8A90-13CB152251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6250" y="799824"/>
            <a:ext cx="5651500" cy="1916426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5D852CD0-19A1-1A42-86E9-2BAF9E4467B9}"/>
              </a:ext>
            </a:extLst>
          </p:cNvPr>
          <p:cNvSpPr txBox="1"/>
          <p:nvPr/>
        </p:nvSpPr>
        <p:spPr>
          <a:xfrm>
            <a:off x="1498425" y="1352550"/>
            <a:ext cx="522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L(x)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0D831359-FB0B-9E4E-8EFF-759D659A90F4}"/>
                  </a:ext>
                </a:extLst>
              </p:cNvPr>
              <p:cNvSpPr txBox="1"/>
              <p:nvPr/>
            </p:nvSpPr>
            <p:spPr>
              <a:xfrm>
                <a:off x="2021325" y="2859518"/>
                <a:ext cx="2465675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′′(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zh-CN" alt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0D831359-FB0B-9E4E-8EFF-759D659A90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1325" y="2859518"/>
                <a:ext cx="2465675" cy="555793"/>
              </a:xfrm>
              <a:prstGeom prst="rect">
                <a:avLst/>
              </a:prstGeom>
              <a:blipFill>
                <a:blip r:embed="rId3"/>
                <a:stretch>
                  <a:fillRect l="-1538" r="-3077" b="-15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本框 7">
            <a:extLst>
              <a:ext uri="{FF2B5EF4-FFF2-40B4-BE49-F238E27FC236}">
                <a16:creationId xmlns:a16="http://schemas.microsoft.com/office/drawing/2014/main" id="{67281E73-1478-B041-AC60-860A20243CF5}"/>
              </a:ext>
            </a:extLst>
          </p:cNvPr>
          <p:cNvSpPr txBox="1"/>
          <p:nvPr/>
        </p:nvSpPr>
        <p:spPr>
          <a:xfrm>
            <a:off x="536302" y="2952749"/>
            <a:ext cx="1449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Hessian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1D</a:t>
            </a:r>
            <a:endParaRPr 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F7E4CD8-7686-CB40-B59A-60AF6939239C}"/>
              </a:ext>
            </a:extLst>
          </p:cNvPr>
          <p:cNvSpPr txBox="1"/>
          <p:nvPr/>
        </p:nvSpPr>
        <p:spPr>
          <a:xfrm>
            <a:off x="561974" y="3490654"/>
            <a:ext cx="4310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Hessian</a:t>
            </a:r>
            <a:r>
              <a:rPr lang="zh-CN" altLang="en-US" dirty="0"/>
              <a:t> </a:t>
            </a:r>
            <a:r>
              <a:rPr lang="en-US" altLang="zh-CN" dirty="0"/>
              <a:t>matrix</a:t>
            </a:r>
            <a:r>
              <a:rPr lang="zh-CN" altLang="en-US" dirty="0"/>
              <a:t> </a:t>
            </a:r>
            <a:r>
              <a:rPr lang="en-US" altLang="zh-CN" dirty="0"/>
              <a:t>when</a:t>
            </a:r>
            <a:r>
              <a:rPr lang="zh-CN" altLang="en-US" dirty="0"/>
              <a:t> </a:t>
            </a:r>
            <a:r>
              <a:rPr lang="en-US" altLang="zh-CN" dirty="0"/>
              <a:t>x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multi-dimensional: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88AA0A6B-F8E4-7F4F-BED6-635F159780D2}"/>
                  </a:ext>
                </a:extLst>
              </p:cNvPr>
              <p:cNvSpPr txBox="1"/>
              <p:nvPr/>
            </p:nvSpPr>
            <p:spPr>
              <a:xfrm>
                <a:off x="4724400" y="3322081"/>
                <a:ext cx="1963358" cy="63395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zh-CN" alt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88AA0A6B-F8E4-7F4F-BED6-635F159780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4400" y="3322081"/>
                <a:ext cx="1963358" cy="633956"/>
              </a:xfrm>
              <a:prstGeom prst="rect">
                <a:avLst/>
              </a:prstGeom>
              <a:blipFill>
                <a:blip r:embed="rId4"/>
                <a:stretch>
                  <a:fillRect r="-2581" b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文本框 10">
            <a:extLst>
              <a:ext uri="{FF2B5EF4-FFF2-40B4-BE49-F238E27FC236}">
                <a16:creationId xmlns:a16="http://schemas.microsoft.com/office/drawing/2014/main" id="{F8CBD3CE-A175-6141-A758-C1F2FE04FCFD}"/>
              </a:ext>
            </a:extLst>
          </p:cNvPr>
          <p:cNvSpPr txBox="1"/>
          <p:nvPr/>
        </p:nvSpPr>
        <p:spPr>
          <a:xfrm>
            <a:off x="561974" y="4028559"/>
            <a:ext cx="58881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Q:</a:t>
            </a:r>
            <a:r>
              <a:rPr lang="zh-CN" altLang="en-US" dirty="0"/>
              <a:t> </a:t>
            </a:r>
            <a:r>
              <a:rPr lang="en-US" altLang="zh-CN" dirty="0"/>
              <a:t>what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dimension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Hessian</a:t>
            </a:r>
            <a:r>
              <a:rPr lang="zh-CN" altLang="en-US" dirty="0"/>
              <a:t> </a:t>
            </a:r>
            <a:r>
              <a:rPr lang="en-US" altLang="zh-CN" dirty="0"/>
              <a:t>matrix?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/>
              <a:t>symmetric?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en-US" altLang="zh-CN" dirty="0"/>
              <a:t>What</a:t>
            </a:r>
            <a:r>
              <a:rPr lang="zh-CN" altLang="en-US" dirty="0"/>
              <a:t> </a:t>
            </a:r>
            <a:r>
              <a:rPr lang="en-US" altLang="zh-CN" dirty="0"/>
              <a:t>does</a:t>
            </a:r>
            <a:r>
              <a:rPr lang="zh-CN" altLang="en-US" dirty="0"/>
              <a:t> </a:t>
            </a:r>
            <a:r>
              <a:rPr lang="en-US" altLang="zh-CN" dirty="0"/>
              <a:t>that</a:t>
            </a:r>
            <a:r>
              <a:rPr lang="zh-CN" altLang="en-US" dirty="0"/>
              <a:t> </a:t>
            </a:r>
            <a:r>
              <a:rPr lang="en-US" altLang="zh-CN" dirty="0"/>
              <a:t>mean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sense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its</a:t>
            </a:r>
            <a:r>
              <a:rPr lang="zh-CN" altLang="en-US" dirty="0"/>
              <a:t> </a:t>
            </a:r>
            <a:r>
              <a:rPr lang="en-US" altLang="zh-CN" dirty="0"/>
              <a:t>eigenvalues?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2E0B51C6-7D70-C047-BD3D-26D1DED12DD1}"/>
              </a:ext>
            </a:extLst>
          </p:cNvPr>
          <p:cNvSpPr txBox="1"/>
          <p:nvPr/>
        </p:nvSpPr>
        <p:spPr>
          <a:xfrm>
            <a:off x="336216" y="4617754"/>
            <a:ext cx="83015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TBD</a:t>
            </a:r>
            <a:r>
              <a:rPr lang="zh-CN" altLang="en-US" sz="1200" dirty="0"/>
              <a:t> </a:t>
            </a:r>
            <a:r>
              <a:rPr lang="en-US" altLang="zh-CN" sz="1200" dirty="0"/>
              <a:t>on</a:t>
            </a:r>
            <a:r>
              <a:rPr lang="zh-CN" altLang="en-US" sz="1200" dirty="0"/>
              <a:t> </a:t>
            </a:r>
            <a:r>
              <a:rPr lang="en-US" altLang="zh-CN" sz="1200" dirty="0"/>
              <a:t>blackboard:</a:t>
            </a:r>
            <a:r>
              <a:rPr lang="zh-CN" altLang="en-US" sz="1200" dirty="0"/>
              <a:t> </a:t>
            </a:r>
            <a:r>
              <a:rPr lang="en-US" altLang="zh-CN" sz="1200" dirty="0"/>
              <a:t>Taylor</a:t>
            </a:r>
            <a:r>
              <a:rPr lang="zh-CN" altLang="en-US" sz="1200" dirty="0"/>
              <a:t> </a:t>
            </a:r>
            <a:r>
              <a:rPr lang="en-US" altLang="zh-CN" sz="1200" dirty="0"/>
              <a:t>expansion</a:t>
            </a:r>
            <a:r>
              <a:rPr lang="zh-CN" altLang="en-US" sz="1200" dirty="0"/>
              <a:t> </a:t>
            </a:r>
            <a:r>
              <a:rPr lang="en-US" altLang="zh-CN" sz="1200" dirty="0"/>
              <a:t>of</a:t>
            </a:r>
            <a:r>
              <a:rPr lang="zh-CN" altLang="en-US" sz="1200" dirty="0"/>
              <a:t> </a:t>
            </a:r>
            <a:r>
              <a:rPr lang="en-US" altLang="zh-CN" sz="1200" dirty="0"/>
              <a:t>a</a:t>
            </a:r>
            <a:r>
              <a:rPr lang="zh-CN" altLang="en-US" sz="1200" dirty="0"/>
              <a:t> </a:t>
            </a:r>
            <a:r>
              <a:rPr lang="en-US" altLang="zh-CN" sz="1200" dirty="0"/>
              <a:t>1D</a:t>
            </a:r>
            <a:r>
              <a:rPr lang="zh-CN" altLang="en-US" sz="1200" dirty="0"/>
              <a:t> </a:t>
            </a:r>
            <a:r>
              <a:rPr lang="en-US" altLang="zh-CN" sz="1200" dirty="0"/>
              <a:t>function,</a:t>
            </a:r>
          </a:p>
          <a:p>
            <a:r>
              <a:rPr lang="en-US" altLang="zh-CN" sz="1200" dirty="0"/>
              <a:t>geometric</a:t>
            </a:r>
            <a:r>
              <a:rPr lang="zh-CN" altLang="en-US" sz="1200" dirty="0"/>
              <a:t> </a:t>
            </a:r>
            <a:r>
              <a:rPr lang="en-US" altLang="zh-CN" sz="1200" dirty="0"/>
              <a:t>interpretation</a:t>
            </a:r>
            <a:r>
              <a:rPr lang="zh-CN" altLang="en-US" sz="1200" dirty="0"/>
              <a:t> </a:t>
            </a:r>
            <a:r>
              <a:rPr lang="en-US" altLang="zh-CN" sz="1200" dirty="0"/>
              <a:t>of</a:t>
            </a:r>
            <a:r>
              <a:rPr lang="zh-CN" altLang="en-US" sz="1200" dirty="0"/>
              <a:t> </a:t>
            </a:r>
            <a:r>
              <a:rPr lang="en-US" altLang="zh-CN" sz="1200" dirty="0"/>
              <a:t>eigenvalues</a:t>
            </a:r>
            <a:r>
              <a:rPr lang="zh-CN" altLang="en-US" sz="1200" dirty="0"/>
              <a:t> </a:t>
            </a:r>
            <a:r>
              <a:rPr lang="en-US" altLang="zh-CN" sz="1200" dirty="0"/>
              <a:t>of</a:t>
            </a:r>
            <a:r>
              <a:rPr lang="zh-CN" altLang="en-US" sz="1200" dirty="0"/>
              <a:t> </a:t>
            </a:r>
            <a:r>
              <a:rPr lang="en-US" altLang="zh-CN" sz="1200" dirty="0"/>
              <a:t>eigenvectors</a:t>
            </a:r>
            <a:r>
              <a:rPr lang="zh-CN" altLang="en-US" sz="1200" dirty="0"/>
              <a:t> </a:t>
            </a:r>
            <a:r>
              <a:rPr lang="en-US" altLang="zh-CN" sz="1200" dirty="0"/>
              <a:t>https://</a:t>
            </a:r>
            <a:r>
              <a:rPr lang="en-US" altLang="zh-CN" sz="1200" dirty="0" err="1"/>
              <a:t>www.bilibili.com</a:t>
            </a:r>
            <a:r>
              <a:rPr lang="en-US" altLang="zh-CN" sz="1200" dirty="0"/>
              <a:t>/video/BV1Ls411b7oL?spm_id_from=333.999.0.0</a:t>
            </a:r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53370347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9559B66A-057A-094A-9CD1-FDF28443F4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47259"/>
            <a:ext cx="6995976" cy="430887"/>
          </a:xfrm>
        </p:spPr>
        <p:txBody>
          <a:bodyPr/>
          <a:lstStyle/>
          <a:p>
            <a:r>
              <a:rPr kumimoji="1" lang="en-US" altLang="zh-CN" sz="2800" dirty="0"/>
              <a:t>Hessian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and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second-order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methods</a:t>
            </a:r>
            <a:endParaRPr kumimoji="1" lang="zh-CN" altLang="en-US" sz="28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B189F16-8134-BB40-8A90-13CB152251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531130"/>
            <a:ext cx="4572000" cy="155036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C2DCCE5-861D-7548-9D17-572D599194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004795"/>
            <a:ext cx="5105400" cy="204216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11C208AE-E496-034D-8917-633D93EF1E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0" y="4025617"/>
            <a:ext cx="4419600" cy="970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20751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9559B66A-057A-094A-9CD1-FDF28443F4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47259"/>
            <a:ext cx="6995976" cy="430887"/>
          </a:xfrm>
        </p:spPr>
        <p:txBody>
          <a:bodyPr/>
          <a:lstStyle/>
          <a:p>
            <a:r>
              <a:rPr kumimoji="1" lang="en-US" altLang="zh-CN" sz="2800" dirty="0"/>
              <a:t>Some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interesting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facts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about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gradient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of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NN</a:t>
            </a:r>
            <a:r>
              <a:rPr kumimoji="1" lang="zh-CN" altLang="en-US" sz="2800" dirty="0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1AE3057D-2F17-5E4E-B507-7967F6432442}"/>
                  </a:ext>
                </a:extLst>
              </p:cNvPr>
              <p:cNvSpPr txBox="1"/>
              <p:nvPr/>
            </p:nvSpPr>
            <p:spPr>
              <a:xfrm>
                <a:off x="478077" y="895350"/>
                <a:ext cx="7937301" cy="24475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Consider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a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single-hidden-layer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NN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model: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(note: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a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typical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non-convex)</a:t>
                </a:r>
                <a:endParaRPr lang="en-US" dirty="0"/>
              </a:p>
              <a:p>
                <a:r>
                  <a:rPr lang="en-US" altLang="zh-CN" dirty="0"/>
                  <a:t>With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training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data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to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minimize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m:rPr>
                        <m:lit/>
                      </m:rPr>
                      <a:rPr lang="en-US" altLang="zh-CN" b="0" i="1" smtClean="0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|"/>
                        <m:endChr m:val="|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acc>
                          <m:accPr>
                            <m:chr m:val="̂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sSubSup>
                      <m:sSub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​</m:t>
                            </m:r>
                          </m:e>
                        </m:d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altLang="zh-CN" dirty="0"/>
                  <a:t>,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under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some technical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condition,</a:t>
                </a:r>
                <a:r>
                  <a:rPr lang="zh-CN" altLang="en-US" dirty="0"/>
                  <a:t> </a:t>
                </a:r>
                <a:endParaRPr lang="en-US" altLang="zh-CN" dirty="0"/>
              </a:p>
              <a:p>
                <a:r>
                  <a:rPr lang="en-US" altLang="zh-CN" dirty="0"/>
                  <a:t>can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be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shown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Sup>
                      <m:sSub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𝐶𝑠𝑡</m:t>
                    </m:r>
                  </m:oMath>
                </a14:m>
                <a:r>
                  <a:rPr lang="en-US" altLang="zh-CN" b="0" dirty="0"/>
                  <a:t>!!!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dirty="0"/>
                  <a:t>Details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to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be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done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on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blackboard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dirty="0"/>
                  <a:t>Implicit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regularization/bias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in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training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NN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with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gradient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descent!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dirty="0"/>
                  <a:t>Leads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to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a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series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of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work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in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Deep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Learning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Theory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 sz="1200" dirty="0"/>
                  <a:t>O</a:t>
                </a:r>
                <a:r>
                  <a:rPr lang="en-US" sz="1200" dirty="0"/>
                  <a:t>n the Optimization of Deep Networks:</a:t>
                </a:r>
                <a:r>
                  <a:rPr lang="zh-CN" altLang="en-US" sz="1200" dirty="0"/>
                  <a:t> </a:t>
                </a:r>
                <a:r>
                  <a:rPr lang="en-US" altLang="zh-CN" sz="1200" dirty="0"/>
                  <a:t>i</a:t>
                </a:r>
                <a:r>
                  <a:rPr lang="en-US" sz="1200" dirty="0"/>
                  <a:t>mplicit Acceleration by Overparameterization</a:t>
                </a:r>
                <a:r>
                  <a:rPr lang="en-US" altLang="zh-CN" sz="1200" dirty="0"/>
                  <a:t>,</a:t>
                </a:r>
                <a:r>
                  <a:rPr lang="zh-CN" altLang="en-US" sz="1200" dirty="0"/>
                  <a:t> </a:t>
                </a:r>
                <a:r>
                  <a:rPr lang="en-US" altLang="zh-CN" sz="1200" dirty="0"/>
                  <a:t>ICML</a:t>
                </a:r>
                <a:r>
                  <a:rPr lang="zh-CN" altLang="en-US" sz="1200" dirty="0"/>
                  <a:t> </a:t>
                </a:r>
                <a:r>
                  <a:rPr lang="en-US" altLang="zh-CN" sz="1200" dirty="0"/>
                  <a:t>2018.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 sz="1200" dirty="0"/>
                  <a:t>…</a:t>
                </a:r>
                <a:endParaRPr lang="en-US" sz="12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1AE3057D-2F17-5E4E-B507-7967F64324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077" y="895350"/>
                <a:ext cx="7937301" cy="2447593"/>
              </a:xfrm>
              <a:prstGeom prst="rect">
                <a:avLst/>
              </a:prstGeom>
              <a:blipFill>
                <a:blip r:embed="rId2"/>
                <a:stretch>
                  <a:fillRect l="-639" t="-5155" r="-3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3849116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5176"/>
            <a:ext cx="9144000" cy="4613148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994C0-9B62-41F4-B548-1CEFAC674EBF}" type="slidenum">
              <a:rPr lang="zh-CN" altLang="en-US" smtClean="0"/>
              <a:t>47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6928962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5176"/>
            <a:ext cx="9144000" cy="4613148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994C0-9B62-41F4-B548-1CEFAC674EBF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443279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5176"/>
            <a:ext cx="9144000" cy="4613148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994C0-9B62-41F4-B548-1CEFAC674EBF}" type="slidenum">
              <a:rPr lang="zh-CN" altLang="en-US" smtClean="0"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41341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5176"/>
            <a:ext cx="9144000" cy="4613148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994C0-9B62-41F4-B548-1CEFAC674EBF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041064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5176"/>
            <a:ext cx="9144000" cy="4613148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994C0-9B62-41F4-B548-1CEFAC674EBF}" type="slidenum">
              <a:rPr lang="zh-CN" altLang="en-US" smtClean="0"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469961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994C0-9B62-41F4-B548-1CEFAC674EBF}" type="slidenum">
              <a:rPr lang="zh-CN" altLang="en-US" smtClean="0"/>
              <a:t>51</a:t>
            </a:fld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27D1466-F437-DD49-BA9E-BC19CAD89211}"/>
              </a:ext>
            </a:extLst>
          </p:cNvPr>
          <p:cNvSpPr txBox="1"/>
          <p:nvPr/>
        </p:nvSpPr>
        <p:spPr>
          <a:xfrm>
            <a:off x="609600" y="438150"/>
            <a:ext cx="19904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Data augmentation</a:t>
            </a:r>
            <a:endParaRPr 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F0CE561-9912-6C46-9F8F-5E0D2CA428B9}"/>
              </a:ext>
            </a:extLst>
          </p:cNvPr>
          <p:cNvSpPr txBox="1"/>
          <p:nvPr/>
        </p:nvSpPr>
        <p:spPr>
          <a:xfrm>
            <a:off x="1604840" y="4543767"/>
            <a:ext cx="754578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500" dirty="0"/>
              <a:t>Ref:</a:t>
            </a:r>
            <a:r>
              <a:rPr lang="zh-CN" altLang="en-US" sz="1500" dirty="0"/>
              <a:t> </a:t>
            </a:r>
            <a:r>
              <a:rPr lang="en-US" altLang="zh-CN" sz="1500" dirty="0"/>
              <a:t>https://</a:t>
            </a:r>
            <a:r>
              <a:rPr lang="en-US" altLang="zh-CN" sz="1500" dirty="0" err="1"/>
              <a:t>stanford.edu</a:t>
            </a:r>
            <a:r>
              <a:rPr lang="en-US" altLang="zh-CN" sz="1500" dirty="0"/>
              <a:t>/~</a:t>
            </a:r>
            <a:r>
              <a:rPr lang="en-US" altLang="zh-CN" sz="1500" dirty="0" err="1"/>
              <a:t>shervine</a:t>
            </a:r>
            <a:r>
              <a:rPr lang="en-US" altLang="zh-CN" sz="1500" dirty="0"/>
              <a:t>/teaching/cs-230/</a:t>
            </a:r>
            <a:r>
              <a:rPr lang="en-US" altLang="zh-CN" sz="1500" dirty="0" err="1"/>
              <a:t>cheatsheet</a:t>
            </a:r>
            <a:r>
              <a:rPr lang="en-US" altLang="zh-CN" sz="1500" dirty="0"/>
              <a:t>-deep-learning-tips-and-tricks</a:t>
            </a:r>
            <a:endParaRPr lang="en-US" sz="1500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EEA7CB6D-FE5B-6044-B5A8-6FC55AB772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0080" y="276568"/>
            <a:ext cx="5019919" cy="4292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48167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5176"/>
            <a:ext cx="9144000" cy="4613148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994C0-9B62-41F4-B548-1CEFAC674EBF}" type="slidenum">
              <a:rPr lang="zh-CN" altLang="en-US" smtClean="0"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183056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5176"/>
            <a:ext cx="9144000" cy="4613148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994C0-9B62-41F4-B548-1CEFAC674EBF}" type="slidenum">
              <a:rPr lang="zh-CN" altLang="en-US" smtClean="0"/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166381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6124" y="139064"/>
            <a:ext cx="4040504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800" spc="-5" dirty="0"/>
              <a:t>Back propagation</a:t>
            </a:r>
            <a:endParaRPr sz="2800" dirty="0"/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9132FF55-64E9-5048-B62B-DF1C54B99A0C}"/>
              </a:ext>
            </a:extLst>
          </p:cNvPr>
          <p:cNvSpPr txBox="1">
            <a:spLocks/>
          </p:cNvSpPr>
          <p:nvPr/>
        </p:nvSpPr>
        <p:spPr>
          <a:xfrm>
            <a:off x="576176" y="1047750"/>
            <a:ext cx="1633624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800" b="0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1800" b="1" kern="0" spc="-5" dirty="0"/>
              <a:t>Forward:</a:t>
            </a:r>
            <a:endParaRPr lang="en-US" sz="1800" b="1" kern="0" dirty="0"/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36030B67-16D2-984F-8C89-745B9AED415A}"/>
              </a:ext>
            </a:extLst>
          </p:cNvPr>
          <p:cNvSpPr txBox="1">
            <a:spLocks/>
          </p:cNvSpPr>
          <p:nvPr/>
        </p:nvSpPr>
        <p:spPr>
          <a:xfrm>
            <a:off x="4800600" y="210097"/>
            <a:ext cx="1633624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800" b="0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1800" b="1" kern="0" spc="-5" dirty="0"/>
              <a:t>Backward:</a:t>
            </a:r>
            <a:endParaRPr lang="en-US" sz="1800" b="1" kern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82385FB2-1EE0-094F-BB55-1CD2295BB5F7}"/>
                  </a:ext>
                </a:extLst>
              </p:cNvPr>
              <p:cNvSpPr txBox="1"/>
              <p:nvPr/>
            </p:nvSpPr>
            <p:spPr>
              <a:xfrm>
                <a:off x="-457199" y="2054187"/>
                <a:ext cx="4800600" cy="152150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b>
                        <m:sSub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en-US" altLang="zh-CN" sz="2400" b="0" i="0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kumimoji="1" lang="en-US" altLang="zh-CN" sz="2400" b="0" i="0" smtClean="0">
                          <a:latin typeface="Cambria Math" panose="02040503050406030204" pitchFamily="18" charset="0"/>
                        </a:rPr>
                        <m:t>tanh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⁡(</m:t>
                      </m:r>
                      <m:sSub>
                        <m:sSub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kumimoji="1" lang="en-US" altLang="zh-CN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zh-CN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zh-CN" sz="2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kumimoji="1" lang="en-US" altLang="zh-CN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b>
                        <m:sSubPr>
                          <m:ctrlPr>
                            <a:rPr kumimoji="1"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zh-CN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en-US" altLang="zh-CN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1" lang="en-US" altLang="zh-CN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kumimoji="1" lang="en-US" altLang="zh-CN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kumimoji="1" lang="en-US" altLang="zh-CN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zh-CN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kumimoji="1" lang="en-US" altLang="zh-CN" sz="2400" b="0" i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softmax</m:t>
                      </m:r>
                      <m:r>
                        <a:rPr kumimoji="1" lang="en-US" altLang="zh-CN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zh-CN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zh-CN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82385FB2-1EE0-094F-BB55-1CD2295BB5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57199" y="2054187"/>
                <a:ext cx="4800600" cy="1521507"/>
              </a:xfrm>
              <a:prstGeom prst="rect">
                <a:avLst/>
              </a:prstGeom>
              <a:blipFill>
                <a:blip r:embed="rId3"/>
                <a:stretch>
                  <a:fillRect b="-4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90FD2ACE-28C8-7641-BE95-3F70AE5CACD8}"/>
                  </a:ext>
                </a:extLst>
              </p:cNvPr>
              <p:cNvSpPr txBox="1"/>
              <p:nvPr/>
            </p:nvSpPr>
            <p:spPr>
              <a:xfrm>
                <a:off x="4800600" y="756740"/>
                <a:ext cx="2924840" cy="28777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altLang="zh-CN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tanh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∘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Sup>
                        <m:sSub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</m:oMath>
                  </m:oMathPara>
                </a14:m>
                <a:endParaRPr lang="en-US" altLang="zh-CN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90FD2ACE-28C8-7641-BE95-3F70AE5CAC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0600" y="756740"/>
                <a:ext cx="2924840" cy="2877711"/>
              </a:xfrm>
              <a:prstGeom prst="rect">
                <a:avLst/>
              </a:prstGeom>
              <a:blipFill>
                <a:blip r:embed="rId4"/>
                <a:stretch>
                  <a:fillRect l="-1732" t="-1316" b="-8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3021926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5176"/>
            <a:ext cx="9144000" cy="4613148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994C0-9B62-41F4-B548-1CEFAC674EBF}" type="slidenum">
              <a:rPr lang="zh-CN" altLang="en-US" smtClean="0"/>
              <a:t>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186401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5176"/>
            <a:ext cx="9144000" cy="4613148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994C0-9B62-41F4-B548-1CEFAC674EBF}" type="slidenum">
              <a:rPr lang="zh-CN" altLang="en-US" smtClean="0"/>
              <a:t>56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4354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5176"/>
            <a:ext cx="9144000" cy="4613148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994C0-9B62-41F4-B548-1CEFAC674EBF}" type="slidenum">
              <a:rPr lang="zh-CN" altLang="en-US" smtClean="0"/>
              <a:t>57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904640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5176"/>
            <a:ext cx="9144000" cy="4613148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994C0-9B62-41F4-B548-1CEFAC674EBF}" type="slidenum">
              <a:rPr lang="zh-CN" altLang="en-US" smtClean="0"/>
              <a:t>58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189108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5176"/>
            <a:ext cx="9144000" cy="4613148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994C0-9B62-41F4-B548-1CEFAC674EBF}" type="slidenum">
              <a:rPr lang="zh-CN" altLang="en-US" smtClean="0"/>
              <a:t>59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79561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11024" y="823006"/>
            <a:ext cx="1225550" cy="16071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Arial"/>
                <a:cs typeface="Arial"/>
              </a:rPr>
              <a:t>Sigmoid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31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b="1" dirty="0">
                <a:latin typeface="Arial"/>
                <a:cs typeface="Arial"/>
              </a:rPr>
              <a:t>tanh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11024" y="3328549"/>
            <a:ext cx="8216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Arial"/>
                <a:cs typeface="Arial"/>
              </a:rPr>
              <a:t>ReLU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816636" y="760981"/>
            <a:ext cx="176783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Arial"/>
                <a:cs typeface="Arial"/>
              </a:rPr>
              <a:t>Leaky</a:t>
            </a:r>
            <a:r>
              <a:rPr sz="2400" b="1" spc="-90" dirty="0">
                <a:latin typeface="Arial"/>
                <a:cs typeface="Arial"/>
              </a:rPr>
              <a:t> </a:t>
            </a:r>
            <a:r>
              <a:rPr sz="2400" b="1" spc="-5" dirty="0">
                <a:latin typeface="Arial"/>
                <a:cs typeface="Arial"/>
              </a:rPr>
              <a:t>ReLU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892817" y="2167301"/>
            <a:ext cx="10922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Arial"/>
                <a:cs typeface="Arial"/>
              </a:rPr>
              <a:t>Maxout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937861" y="3252577"/>
            <a:ext cx="6343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Arial"/>
                <a:cs typeface="Arial"/>
              </a:rPr>
              <a:t>ELU</a:t>
            </a:r>
            <a:endParaRPr sz="24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11024" y="177951"/>
            <a:ext cx="307975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10" dirty="0"/>
              <a:t>Activation</a:t>
            </a:r>
            <a:r>
              <a:rPr sz="2800" spc="-85" dirty="0"/>
              <a:t> </a:t>
            </a:r>
            <a:r>
              <a:rPr sz="2800" spc="-5" dirty="0"/>
              <a:t>functions</a:t>
            </a:r>
            <a:endParaRPr sz="2800"/>
          </a:p>
        </p:txBody>
      </p:sp>
      <p:sp>
        <p:nvSpPr>
          <p:cNvPr id="8" name="object 8"/>
          <p:cNvSpPr/>
          <p:nvPr/>
        </p:nvSpPr>
        <p:spPr>
          <a:xfrm>
            <a:off x="439199" y="1285197"/>
            <a:ext cx="1650071" cy="38262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39199" y="3759092"/>
            <a:ext cx="1335474" cy="34997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864840" y="1161147"/>
            <a:ext cx="1650071" cy="3248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921940" y="3644452"/>
            <a:ext cx="1897671" cy="71243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921940" y="2533607"/>
            <a:ext cx="2964293" cy="30613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416797" y="791373"/>
            <a:ext cx="1391516" cy="106297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416807" y="2048883"/>
            <a:ext cx="1391506" cy="106018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6" name="object 16"/>
          <p:cNvSpPr/>
          <p:nvPr/>
        </p:nvSpPr>
        <p:spPr>
          <a:xfrm>
            <a:off x="2465190" y="3234913"/>
            <a:ext cx="1330038" cy="109564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116673" y="772045"/>
            <a:ext cx="1391506" cy="108503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116673" y="3235930"/>
            <a:ext cx="1391506" cy="108228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灯片编号占位符 18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2700">
              <a:lnSpc>
                <a:spcPts val="2090"/>
              </a:lnSpc>
            </a:pPr>
            <a:r>
              <a:rPr lang="en-US" spc="-5"/>
              <a:t>Lecture </a:t>
            </a:r>
            <a:r>
              <a:rPr lang="en-US"/>
              <a:t>4 -</a:t>
            </a:r>
            <a:r>
              <a:rPr lang="en-US" spc="-215"/>
              <a:t> </a:t>
            </a:r>
            <a:fld id="{81D60167-4931-47E6-BA6A-407CBD079E47}" type="slidenum">
              <a:rPr smtClean="0"/>
              <a:t>6</a:t>
            </a:fld>
            <a:endParaRPr dirty="0"/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B325E33B-2749-9F47-841F-75DE760DC2D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39199" y="2691140"/>
            <a:ext cx="2277578" cy="402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08567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5176"/>
            <a:ext cx="9144000" cy="4613148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072511" y="3009901"/>
            <a:ext cx="2938139" cy="738664"/>
          </a:xfrm>
          <a:prstGeom prst="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sz="2100" dirty="0"/>
              <a:t>Recall the we use </a:t>
            </a:r>
            <a:r>
              <a:rPr lang="en-US" altLang="zh-CN" sz="2100" dirty="0" err="1"/>
              <a:t>tanh</a:t>
            </a:r>
            <a:r>
              <a:rPr lang="en-US" altLang="zh-CN" sz="2100" dirty="0"/>
              <a:t> activation function.</a:t>
            </a:r>
            <a:endParaRPr lang="zh-CN" altLang="en-US" sz="21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994C0-9B62-41F4-B548-1CEFAC674EBF}" type="slidenum">
              <a:rPr lang="zh-CN" altLang="en-US" smtClean="0"/>
              <a:t>60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7962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5176"/>
            <a:ext cx="9144000" cy="4613148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994C0-9B62-41F4-B548-1CEFAC674EBF}" type="slidenum">
              <a:rPr lang="zh-CN" altLang="en-US" smtClean="0"/>
              <a:t>61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327777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5176"/>
            <a:ext cx="9144000" cy="4613148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994C0-9B62-41F4-B548-1CEFAC674EBF}" type="slidenum">
              <a:rPr lang="zh-CN" altLang="en-US" smtClean="0"/>
              <a:t>62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386801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5176"/>
            <a:ext cx="9144000" cy="4613148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994C0-9B62-41F4-B548-1CEFAC674EBF}" type="slidenum">
              <a:rPr lang="zh-CN" altLang="en-US" smtClean="0"/>
              <a:t>63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072066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5176"/>
            <a:ext cx="9144000" cy="461314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1496" y="2215123"/>
            <a:ext cx="3102504" cy="238694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4374" y="2232924"/>
            <a:ext cx="2897698" cy="2311993"/>
          </a:xfrm>
          <a:prstGeom prst="rect">
            <a:avLst/>
          </a:prstGeom>
        </p:spPr>
      </p:pic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994C0-9B62-41F4-B548-1CEFAC674EBF}" type="slidenum">
              <a:rPr lang="zh-CN" altLang="en-US" smtClean="0"/>
              <a:t>64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7709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5176"/>
            <a:ext cx="9144000" cy="4613148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994C0-9B62-41F4-B548-1CEFAC674EBF}" type="slidenum">
              <a:rPr lang="zh-CN" altLang="en-US" smtClean="0"/>
              <a:t>65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482159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994C0-9B62-41F4-B548-1CEFAC674EBF}" type="slidenum">
              <a:rPr lang="zh-CN" altLang="en-US" smtClean="0"/>
              <a:t>66</a:t>
            </a:fld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BA9594B-649E-C742-B754-3A480D069E20}"/>
              </a:ext>
            </a:extLst>
          </p:cNvPr>
          <p:cNvSpPr txBox="1"/>
          <p:nvPr/>
        </p:nvSpPr>
        <p:spPr>
          <a:xfrm>
            <a:off x="838200" y="2140863"/>
            <a:ext cx="5466625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000" dirty="0"/>
              <a:t>Batch</a:t>
            </a:r>
            <a:r>
              <a:rPr lang="zh-CN" altLang="en-US" sz="5000" dirty="0"/>
              <a:t> </a:t>
            </a:r>
            <a:r>
              <a:rPr lang="en-US" altLang="zh-CN" sz="5000" dirty="0"/>
              <a:t>Normalization</a:t>
            </a:r>
            <a:endParaRPr lang="en-US" sz="5000" dirty="0"/>
          </a:p>
        </p:txBody>
      </p:sp>
    </p:spTree>
    <p:extLst>
      <p:ext uri="{BB962C8B-B14F-4D97-AF65-F5344CB8AC3E}">
        <p14:creationId xmlns:p14="http://schemas.microsoft.com/office/powerpoint/2010/main" val="256564887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5176"/>
            <a:ext cx="9144000" cy="4613148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994C0-9B62-41F4-B548-1CEFAC674EBF}" type="slidenum">
              <a:rPr lang="zh-CN" altLang="en-US" smtClean="0"/>
              <a:t>67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360755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5176"/>
            <a:ext cx="9144000" cy="4613148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994C0-9B62-41F4-B548-1CEFAC674EBF}" type="slidenum">
              <a:rPr lang="zh-CN" altLang="en-US" smtClean="0"/>
              <a:t>68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779870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5176"/>
            <a:ext cx="9144000" cy="4613148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994C0-9B62-41F4-B548-1CEFAC674EBF}" type="slidenum">
              <a:rPr lang="zh-CN" altLang="en-US" smtClean="0"/>
              <a:t>69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88608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5176"/>
            <a:ext cx="9144000" cy="461314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2164" y="2655176"/>
            <a:ext cx="4547987" cy="1831269"/>
          </a:xfrm>
          <a:prstGeom prst="rect">
            <a:avLst/>
          </a:prstGeo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994C0-9B62-41F4-B548-1CEFAC674EBF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5240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5176"/>
            <a:ext cx="9144000" cy="4613148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24444" y="4457700"/>
            <a:ext cx="148822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50" dirty="0"/>
              <a:t>De-normalization: </a:t>
            </a:r>
            <a:endParaRPr lang="zh-CN" altLang="en-US" sz="135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994C0-9B62-41F4-B548-1CEFAC674EBF}" type="slidenum">
              <a:rPr lang="zh-CN" altLang="en-US" smtClean="0"/>
              <a:t>70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464999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5176"/>
            <a:ext cx="9144000" cy="4613148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994C0-9B62-41F4-B548-1CEFAC674EBF}" type="slidenum">
              <a:rPr lang="zh-CN" altLang="en-US" smtClean="0"/>
              <a:t>71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493792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5176"/>
            <a:ext cx="9144000" cy="4613148"/>
          </a:xfrm>
          <a:prstGeom prst="rect">
            <a:avLst/>
          </a:prstGeom>
        </p:spPr>
      </p:pic>
      <p:sp>
        <p:nvSpPr>
          <p:cNvPr id="4" name="爆炸形 2 3"/>
          <p:cNvSpPr/>
          <p:nvPr/>
        </p:nvSpPr>
        <p:spPr>
          <a:xfrm>
            <a:off x="304800" y="1471612"/>
            <a:ext cx="5715000" cy="2200275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100" dirty="0">
                <a:latin typeface="Arial" panose="020B0604020202020204" pitchFamily="34" charset="0"/>
                <a:cs typeface="Arial" panose="020B0604020202020204" pitchFamily="34" charset="0"/>
              </a:rPr>
              <a:t>Large batch size is required during training</a:t>
            </a:r>
            <a:endParaRPr lang="zh-CN" altLang="en-US" sz="2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994C0-9B62-41F4-B548-1CEFAC674EBF}" type="slidenum">
              <a:rPr lang="zh-CN" altLang="en-US" smtClean="0"/>
              <a:t>72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8864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994C0-9B62-41F4-B548-1CEFAC674EBF}" type="slidenum">
              <a:rPr lang="zh-CN" altLang="en-US" smtClean="0"/>
              <a:t>73</a:t>
            </a:fld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129D4AA-912F-D24A-AAB7-07D43B17C42C}"/>
              </a:ext>
            </a:extLst>
          </p:cNvPr>
          <p:cNvSpPr txBox="1"/>
          <p:nvPr/>
        </p:nvSpPr>
        <p:spPr>
          <a:xfrm>
            <a:off x="533400" y="310634"/>
            <a:ext cx="807720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Beyond</a:t>
            </a:r>
            <a:r>
              <a:rPr lang="zh-CN" altLang="en-US" dirty="0"/>
              <a:t> </a:t>
            </a:r>
            <a:r>
              <a:rPr lang="en-US" altLang="zh-CN" dirty="0"/>
              <a:t>Batch</a:t>
            </a:r>
            <a:r>
              <a:rPr lang="zh-CN" altLang="en-US" dirty="0"/>
              <a:t> </a:t>
            </a:r>
            <a:r>
              <a:rPr lang="en-US" altLang="zh-CN" dirty="0"/>
              <a:t>Normalization: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/>
              <a:t>Weight</a:t>
            </a:r>
            <a:r>
              <a:rPr lang="zh-CN" altLang="en-US" b="1" dirty="0"/>
              <a:t> </a:t>
            </a:r>
            <a:r>
              <a:rPr lang="en-US" altLang="zh-CN" b="1" dirty="0"/>
              <a:t>normalization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Tim </a:t>
            </a:r>
            <a:r>
              <a:rPr lang="en-US" altLang="zh-CN" dirty="0" err="1"/>
              <a:t>Salimans</a:t>
            </a:r>
            <a:r>
              <a:rPr lang="en-US" altLang="zh-CN" dirty="0"/>
              <a:t> and </a:t>
            </a:r>
            <a:r>
              <a:rPr lang="en-US" altLang="zh-CN" dirty="0" err="1"/>
              <a:t>Diederik</a:t>
            </a:r>
            <a:r>
              <a:rPr lang="en-US" altLang="zh-CN" dirty="0"/>
              <a:t> P </a:t>
            </a:r>
            <a:r>
              <a:rPr lang="en-US" altLang="zh-CN" dirty="0" err="1"/>
              <a:t>Kingma</a:t>
            </a:r>
            <a:r>
              <a:rPr lang="en-US" altLang="zh-CN" dirty="0"/>
              <a:t>. Weight normalization: A simple reparameterization to</a:t>
            </a:r>
            <a:r>
              <a:rPr lang="zh-CN" altLang="en-US" dirty="0"/>
              <a:t> </a:t>
            </a:r>
            <a:r>
              <a:rPr lang="en-US" altLang="zh-CN" dirty="0"/>
              <a:t>accelerate training of deep neural networks. In Advances in Neural Information Processing</a:t>
            </a:r>
            <a:r>
              <a:rPr lang="zh-CN" altLang="en-US" dirty="0"/>
              <a:t> </a:t>
            </a:r>
            <a:r>
              <a:rPr lang="en-US" altLang="zh-CN" dirty="0"/>
              <a:t>Systems, pages 901–909, 2016.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/>
              <a:t>Layer normalization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Jimmy Lei Ba, Jamie Ryan </a:t>
            </a:r>
            <a:r>
              <a:rPr lang="en-US" altLang="zh-CN" dirty="0" err="1"/>
              <a:t>Kiros</a:t>
            </a:r>
            <a:r>
              <a:rPr lang="en-US" altLang="zh-CN" dirty="0"/>
              <a:t>, and Geoffrey E Hinton. Layer normalization.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/>
              <a:t>Instance normalization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D Ulyanov, A </a:t>
            </a:r>
            <a:r>
              <a:rPr lang="en-US" altLang="zh-CN" dirty="0" err="1"/>
              <a:t>Vedaldi</a:t>
            </a:r>
            <a:r>
              <a:rPr lang="en-US" altLang="zh-CN" dirty="0"/>
              <a:t>, and VS </a:t>
            </a:r>
            <a:r>
              <a:rPr lang="en-US" altLang="zh-CN" dirty="0" err="1"/>
              <a:t>Lempitsky</a:t>
            </a:r>
            <a:r>
              <a:rPr lang="en-US" altLang="zh-CN" dirty="0"/>
              <a:t>. Instance normalization: The missing ingredient for</a:t>
            </a:r>
            <a:r>
              <a:rPr lang="zh-CN" altLang="en-US" dirty="0"/>
              <a:t> </a:t>
            </a:r>
            <a:r>
              <a:rPr lang="en-US" altLang="zh-CN" dirty="0"/>
              <a:t>fast stylization.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/>
              <a:t>Group normalization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 err="1"/>
              <a:t>Yuxin</a:t>
            </a:r>
            <a:r>
              <a:rPr lang="en-US" altLang="zh-CN" dirty="0"/>
              <a:t> Wu and </a:t>
            </a:r>
            <a:r>
              <a:rPr lang="en-US" altLang="zh-CN" dirty="0" err="1"/>
              <a:t>Kaiming</a:t>
            </a:r>
            <a:r>
              <a:rPr lang="en-US" altLang="zh-CN" dirty="0"/>
              <a:t> He. Group normalization.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/>
              <a:t>Batch renormalization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Sergey </a:t>
            </a:r>
            <a:r>
              <a:rPr lang="en-US" altLang="zh-CN" dirty="0" err="1"/>
              <a:t>Ioffe</a:t>
            </a:r>
            <a:r>
              <a:rPr lang="en-US" altLang="zh-CN" dirty="0"/>
              <a:t>. Batch renormalization: Towards reducing minibatch dependence in batch</a:t>
            </a:r>
            <a:r>
              <a:rPr lang="zh-CN" altLang="en-US" dirty="0"/>
              <a:t> </a:t>
            </a:r>
            <a:r>
              <a:rPr lang="en-US" altLang="zh-CN" dirty="0"/>
              <a:t>normalized models. In Advances in Neural Information Processing Systems, pages 1942–1950,</a:t>
            </a:r>
            <a:r>
              <a:rPr lang="zh-CN" altLang="en-US" dirty="0"/>
              <a:t> </a:t>
            </a:r>
            <a:r>
              <a:rPr lang="en-US" altLang="zh-CN" dirty="0"/>
              <a:t>2017.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861578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994C0-9B62-41F4-B548-1CEFAC674EBF}" type="slidenum">
              <a:rPr lang="zh-CN" altLang="en-US" smtClean="0"/>
              <a:t>74</a:t>
            </a:fld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BA9594B-649E-C742-B754-3A480D069E20}"/>
              </a:ext>
            </a:extLst>
          </p:cNvPr>
          <p:cNvSpPr txBox="1"/>
          <p:nvPr/>
        </p:nvSpPr>
        <p:spPr>
          <a:xfrm>
            <a:off x="838200" y="2217807"/>
            <a:ext cx="2356030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000" dirty="0"/>
              <a:t>Dropout</a:t>
            </a:r>
            <a:endParaRPr lang="en-US" sz="5000" dirty="0"/>
          </a:p>
        </p:txBody>
      </p:sp>
    </p:spTree>
    <p:extLst>
      <p:ext uri="{BB962C8B-B14F-4D97-AF65-F5344CB8AC3E}">
        <p14:creationId xmlns:p14="http://schemas.microsoft.com/office/powerpoint/2010/main" val="362816422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5176"/>
            <a:ext cx="9144000" cy="4613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17145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5176"/>
            <a:ext cx="9144000" cy="4613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4121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5176"/>
            <a:ext cx="9144000" cy="4613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81362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5176"/>
            <a:ext cx="9144000" cy="4613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66913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5176"/>
            <a:ext cx="9144000" cy="4613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9295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5176"/>
            <a:ext cx="9144000" cy="4613148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994C0-9B62-41F4-B548-1CEFAC674EBF}" type="slidenum">
              <a:rPr lang="zh-CN" altLang="en-US" smtClean="0"/>
              <a:t>8</a:t>
            </a:fld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7568CAB-DCB8-9848-B62A-7CFB870E22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4019550"/>
            <a:ext cx="3728806" cy="728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50126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5176"/>
            <a:ext cx="9144000" cy="4613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54125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5176"/>
            <a:ext cx="9144000" cy="4613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44875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5176"/>
            <a:ext cx="9144000" cy="4613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35589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5176"/>
            <a:ext cx="9144000" cy="4613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50612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5176"/>
            <a:ext cx="9144000" cy="4613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01845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CF382AE1-87E8-BC4C-A409-BFDB4A837952}"/>
              </a:ext>
            </a:extLst>
          </p:cNvPr>
          <p:cNvSpPr txBox="1"/>
          <p:nvPr/>
        </p:nvSpPr>
        <p:spPr>
          <a:xfrm>
            <a:off x="533400" y="1371421"/>
            <a:ext cx="77724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Batch</a:t>
            </a:r>
            <a:r>
              <a:rPr lang="zh-CN" altLang="en-US" dirty="0"/>
              <a:t> </a:t>
            </a:r>
            <a:r>
              <a:rPr lang="en-US" altLang="zh-CN" dirty="0"/>
              <a:t>normalization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Dropout:</a:t>
            </a:r>
            <a:r>
              <a:rPr lang="zh-CN" altLang="en-US" dirty="0"/>
              <a:t> </a:t>
            </a:r>
            <a:endParaRPr lang="en-US" altLang="zh-CN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takes</a:t>
            </a:r>
            <a:r>
              <a:rPr lang="zh-CN" altLang="en-US" dirty="0"/>
              <a:t> </a:t>
            </a:r>
            <a:r>
              <a:rPr lang="en-US" altLang="zh-CN" dirty="0">
                <a:solidFill>
                  <a:srgbClr val="C00000"/>
                </a:solidFill>
              </a:rPr>
              <a:t>more</a:t>
            </a:r>
            <a:r>
              <a:rPr lang="zh-CN" altLang="en-US" dirty="0">
                <a:solidFill>
                  <a:srgbClr val="C00000"/>
                </a:solidFill>
              </a:rPr>
              <a:t> </a:t>
            </a:r>
            <a:r>
              <a:rPr lang="en-US" altLang="zh-CN" dirty="0">
                <a:solidFill>
                  <a:srgbClr val="C00000"/>
                </a:solidFill>
              </a:rPr>
              <a:t>time</a:t>
            </a:r>
            <a:r>
              <a:rPr lang="zh-CN" altLang="en-US" dirty="0"/>
              <a:t> </a:t>
            </a:r>
            <a:r>
              <a:rPr lang="en-US" altLang="zh-CN" dirty="0"/>
              <a:t>when</a:t>
            </a:r>
            <a:r>
              <a:rPr lang="zh-CN" altLang="en-US" dirty="0"/>
              <a:t> </a:t>
            </a:r>
            <a:r>
              <a:rPr lang="en-US" altLang="zh-CN" dirty="0"/>
              <a:t>doing</a:t>
            </a:r>
            <a:r>
              <a:rPr lang="zh-CN" altLang="en-US" dirty="0"/>
              <a:t> </a:t>
            </a:r>
            <a:r>
              <a:rPr lang="en-US" altLang="zh-CN" dirty="0"/>
              <a:t>training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inference/test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some</a:t>
            </a:r>
            <a:r>
              <a:rPr lang="zh-CN" altLang="en-US" dirty="0"/>
              <a:t> </a:t>
            </a:r>
            <a:r>
              <a:rPr lang="en-US" altLang="zh-CN" dirty="0"/>
              <a:t>researchers</a:t>
            </a:r>
            <a:r>
              <a:rPr lang="zh-CN" altLang="en-US" dirty="0"/>
              <a:t> </a:t>
            </a:r>
            <a:r>
              <a:rPr lang="en-US" altLang="zh-CN" dirty="0"/>
              <a:t>argue</a:t>
            </a:r>
            <a:r>
              <a:rPr lang="zh-CN" altLang="en-US" dirty="0"/>
              <a:t> </a:t>
            </a:r>
            <a:r>
              <a:rPr lang="en-US" altLang="zh-CN" dirty="0"/>
              <a:t>they</a:t>
            </a:r>
            <a:r>
              <a:rPr lang="zh-CN" altLang="en-US" dirty="0"/>
              <a:t> </a:t>
            </a:r>
            <a:r>
              <a:rPr lang="en-US" altLang="zh-CN" dirty="0"/>
              <a:t>CANNOT</a:t>
            </a:r>
            <a:r>
              <a:rPr lang="zh-CN" altLang="en-US" dirty="0"/>
              <a:t> </a:t>
            </a:r>
            <a:r>
              <a:rPr lang="en-US" altLang="zh-CN" dirty="0"/>
              <a:t>be</a:t>
            </a:r>
            <a:r>
              <a:rPr lang="zh-CN" altLang="en-US" dirty="0"/>
              <a:t> </a:t>
            </a:r>
            <a:r>
              <a:rPr lang="en-US" altLang="zh-CN" dirty="0"/>
              <a:t>used</a:t>
            </a:r>
            <a:r>
              <a:rPr lang="zh-CN" altLang="en-US" dirty="0"/>
              <a:t> </a:t>
            </a:r>
            <a:r>
              <a:rPr lang="en-US" altLang="zh-CN" dirty="0"/>
              <a:t>simultaneously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training</a:t>
            </a:r>
            <a:r>
              <a:rPr lang="zh-CN" altLang="en-US" dirty="0"/>
              <a:t> </a:t>
            </a:r>
            <a:r>
              <a:rPr lang="en-US" altLang="zh-CN" dirty="0"/>
              <a:t>DNNs,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BN</a:t>
            </a:r>
            <a:r>
              <a:rPr lang="zh-CN" altLang="en-US" dirty="0"/>
              <a:t> </a:t>
            </a:r>
            <a:r>
              <a:rPr lang="en-US" altLang="zh-CN" dirty="0"/>
              <a:t>there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>
                <a:solidFill>
                  <a:srgbClr val="C00000"/>
                </a:solidFill>
              </a:rPr>
              <a:t>no</a:t>
            </a:r>
            <a:r>
              <a:rPr lang="zh-CN" altLang="en-US" dirty="0">
                <a:solidFill>
                  <a:srgbClr val="C00000"/>
                </a:solidFill>
              </a:rPr>
              <a:t> </a:t>
            </a:r>
            <a:r>
              <a:rPr lang="en-US" altLang="zh-CN" dirty="0">
                <a:solidFill>
                  <a:srgbClr val="C00000"/>
                </a:solidFill>
              </a:rPr>
              <a:t>need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do</a:t>
            </a:r>
            <a:r>
              <a:rPr lang="zh-CN" altLang="en-US" dirty="0"/>
              <a:t> </a:t>
            </a:r>
            <a:r>
              <a:rPr lang="en-US" altLang="zh-CN" dirty="0"/>
              <a:t>Dropout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Xiang Li, </a:t>
            </a:r>
            <a:r>
              <a:rPr lang="en-US" dirty="0" err="1"/>
              <a:t>Shuo</a:t>
            </a:r>
            <a:r>
              <a:rPr lang="en-US" dirty="0"/>
              <a:t> Chen, </a:t>
            </a:r>
            <a:r>
              <a:rPr lang="en-US" dirty="0" err="1"/>
              <a:t>Xiaolin</a:t>
            </a:r>
            <a:r>
              <a:rPr lang="en-US" dirty="0"/>
              <a:t> Hu</a:t>
            </a:r>
            <a:r>
              <a:rPr lang="zh-CN" altLang="en-US" dirty="0"/>
              <a:t> </a:t>
            </a:r>
            <a:r>
              <a:rPr lang="en-US" dirty="0"/>
              <a:t>and Jian Yang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dirty="0"/>
              <a:t>Understanding the Disharmony between Dropout and Batch Normalization by</a:t>
            </a:r>
            <a:r>
              <a:rPr lang="zh-CN" altLang="en-US" dirty="0"/>
              <a:t> </a:t>
            </a:r>
            <a:r>
              <a:rPr lang="en-US" dirty="0"/>
              <a:t>Variance Shift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CVPR</a:t>
            </a:r>
            <a:r>
              <a:rPr lang="zh-CN" altLang="en-US" dirty="0"/>
              <a:t> </a:t>
            </a:r>
            <a:r>
              <a:rPr lang="en-US" altLang="zh-CN" dirty="0"/>
              <a:t>2019.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826547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5176"/>
            <a:ext cx="9144000" cy="4613148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994C0-9B62-41F4-B548-1CEFAC674EBF}" type="slidenum">
              <a:rPr lang="zh-CN" altLang="en-US" smtClean="0"/>
              <a:t>86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725258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5176"/>
            <a:ext cx="9144000" cy="4613148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994C0-9B62-41F4-B548-1CEFAC674EBF}" type="slidenum">
              <a:rPr lang="zh-CN" altLang="en-US" smtClean="0"/>
              <a:t>87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991426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5176"/>
            <a:ext cx="9144000" cy="4613148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994C0-9B62-41F4-B548-1CEFAC674EBF}" type="slidenum">
              <a:rPr lang="zh-CN" altLang="en-US" smtClean="0"/>
              <a:t>88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213312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5176"/>
            <a:ext cx="9144000" cy="4613148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994C0-9B62-41F4-B548-1CEFAC674EBF}" type="slidenum">
              <a:rPr lang="zh-CN" altLang="en-US" smtClean="0"/>
              <a:t>89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76168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5176"/>
            <a:ext cx="9144000" cy="4613148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994C0-9B62-41F4-B548-1CEFAC674EBF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08045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5176"/>
            <a:ext cx="9144000" cy="4613148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994C0-9B62-41F4-B548-1CEFAC674EBF}" type="slidenum">
              <a:rPr lang="zh-CN" altLang="en-US" smtClean="0"/>
              <a:t>90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865025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5176"/>
            <a:ext cx="9144000" cy="4613148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994C0-9B62-41F4-B548-1CEFAC674EBF}" type="slidenum">
              <a:rPr lang="zh-CN" altLang="en-US" smtClean="0"/>
              <a:t>91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294599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5176"/>
            <a:ext cx="9144000" cy="4613148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994C0-9B62-41F4-B548-1CEFAC674EBF}" type="slidenum">
              <a:rPr lang="zh-CN" altLang="en-US" smtClean="0"/>
              <a:t>92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164273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5176"/>
            <a:ext cx="9144000" cy="4613148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994C0-9B62-41F4-B548-1CEFAC674EBF}" type="slidenum">
              <a:rPr lang="zh-CN" altLang="en-US" smtClean="0"/>
              <a:t>93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139228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5176"/>
            <a:ext cx="9144000" cy="4613148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994C0-9B62-41F4-B548-1CEFAC674EBF}" type="slidenum">
              <a:rPr lang="zh-CN" altLang="en-US" smtClean="0"/>
              <a:t>94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279056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5176"/>
            <a:ext cx="9144000" cy="4613148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994C0-9B62-41F4-B548-1CEFAC674EBF}" type="slidenum">
              <a:rPr lang="zh-CN" altLang="en-US" smtClean="0"/>
              <a:t>95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825173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5176"/>
            <a:ext cx="9144000" cy="4613148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994C0-9B62-41F4-B548-1CEFAC674EBF}" type="slidenum">
              <a:rPr lang="zh-CN" altLang="en-US" smtClean="0"/>
              <a:t>96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763631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5176"/>
            <a:ext cx="9144000" cy="4613148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994C0-9B62-41F4-B548-1CEFAC674EBF}" type="slidenum">
              <a:rPr lang="zh-CN" altLang="en-US" smtClean="0"/>
              <a:t>97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671299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5176"/>
            <a:ext cx="9144000" cy="4613148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994C0-9B62-41F4-B548-1CEFAC674EBF}" type="slidenum">
              <a:rPr lang="zh-CN" altLang="en-US" smtClean="0"/>
              <a:t>98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602738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5176"/>
            <a:ext cx="9144000" cy="4613148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994C0-9B62-41F4-B548-1CEFAC674EBF}" type="slidenum">
              <a:rPr lang="zh-CN" altLang="en-US" smtClean="0"/>
              <a:t>99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67300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97A7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2720</TotalTime>
  <Words>1176</Words>
  <Application>Microsoft Macintosh PowerPoint</Application>
  <PresentationFormat>全屏显示(16:9)</PresentationFormat>
  <Paragraphs>248</Paragraphs>
  <Slides>102</Slides>
  <Notes>3</Notes>
  <HiddenSlides>8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102</vt:i4>
      </vt:variant>
    </vt:vector>
  </HeadingPairs>
  <TitlesOfParts>
    <vt:vector size="109" baseType="lpstr">
      <vt:lpstr>微软雅黑</vt:lpstr>
      <vt:lpstr>Hiragino Sans GB W3</vt:lpstr>
      <vt:lpstr>Arial</vt:lpstr>
      <vt:lpstr>Calibri</vt:lpstr>
      <vt:lpstr>Cambria Math</vt:lpstr>
      <vt:lpstr>Times New Roman</vt:lpstr>
      <vt:lpstr>Office Theme</vt:lpstr>
      <vt:lpstr>PowerPoint 演示文稿</vt:lpstr>
      <vt:lpstr>PowerPoint 演示文稿</vt:lpstr>
      <vt:lpstr>Neural network</vt:lpstr>
      <vt:lpstr>PowerPoint 演示文稿</vt:lpstr>
      <vt:lpstr>PowerPoint 演示文稿</vt:lpstr>
      <vt:lpstr>Activation functions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Neural networks: Architectures</vt:lpstr>
      <vt:lpstr>Forward</vt:lpstr>
      <vt:lpstr>Loss function</vt:lpstr>
      <vt:lpstr>Back propagation</vt:lpstr>
      <vt:lpstr>Back propagation</vt:lpstr>
      <vt:lpstr>Back propagation</vt:lpstr>
      <vt:lpstr>Summary</vt:lpstr>
      <vt:lpstr>Implementation</vt:lpstr>
      <vt:lpstr>Implementation</vt:lpstr>
      <vt:lpstr>Results</vt:lpstr>
      <vt:lpstr>PowerPoint 演示文稿</vt:lpstr>
      <vt:lpstr>PowerPoint 演示文稿</vt:lpstr>
      <vt:lpstr>L0 regularization</vt:lpstr>
      <vt:lpstr>L1 regularization</vt:lpstr>
      <vt:lpstr>L2 regularization</vt:lpstr>
      <vt:lpstr>Regularization</vt:lpstr>
      <vt:lpstr>More tricks for training deep networks</vt:lpstr>
      <vt:lpstr>Advanced optimization methods</vt:lpstr>
      <vt:lpstr>Hessian and second-order methods</vt:lpstr>
      <vt:lpstr>Hessian and second-order methods</vt:lpstr>
      <vt:lpstr>Some interesting facts about gradient of NN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Back propagation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实践内容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xw</dc:creator>
  <cp:lastModifiedBy>Liao Zhenyu</cp:lastModifiedBy>
  <cp:revision>234</cp:revision>
  <dcterms:created xsi:type="dcterms:W3CDTF">2019-04-09T12:34:17Z</dcterms:created>
  <dcterms:modified xsi:type="dcterms:W3CDTF">2021-09-26T05:46:40Z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or">
    <vt:lpwstr>Google</vt:lpwstr>
  </property>
  <property fmtid="{D5CDD505-2E9C-101B-9397-08002B2CF9AE}" pid="3" name="LastSaved">
    <vt:filetime>2019-04-09T00:00:00Z</vt:filetime>
  </property>
</Properties>
</file>